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94" r:id="rId4"/>
    <p:sldId id="267" r:id="rId5"/>
    <p:sldId id="271" r:id="rId6"/>
    <p:sldId id="282" r:id="rId7"/>
    <p:sldId id="299" r:id="rId8"/>
    <p:sldId id="300" r:id="rId9"/>
    <p:sldId id="283" r:id="rId10"/>
    <p:sldId id="289" r:id="rId11"/>
    <p:sldId id="285" r:id="rId12"/>
    <p:sldId id="298" r:id="rId13"/>
    <p:sldId id="302" r:id="rId14"/>
    <p:sldId id="279" r:id="rId15"/>
    <p:sldId id="291" r:id="rId16"/>
    <p:sldId id="293" r:id="rId17"/>
    <p:sldId id="292" r:id="rId18"/>
    <p:sldId id="305" r:id="rId19"/>
    <p:sldId id="303" r:id="rId20"/>
    <p:sldId id="304" r:id="rId21"/>
    <p:sldId id="301" r:id="rId22"/>
    <p:sldId id="286" r:id="rId23"/>
    <p:sldId id="296" r:id="rId24"/>
    <p:sldId id="280" r:id="rId25"/>
    <p:sldId id="281" r:id="rId26"/>
    <p:sldId id="287" r:id="rId27"/>
    <p:sldId id="262" r:id="rId28"/>
    <p:sldId id="263" r:id="rId29"/>
    <p:sldId id="26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57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si%20Harpaz\Dropbox\DUAL%20CITIZ%20DATA%20NEW%20autosav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si%20Harpaz\Dropbox\WORK%20IN%20PROGRESS\MEXICO%20RESEARCH\Birth%20data%20from%20consulates\ANEXO%20DE%20DSC1187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si%20Harpaz\Dropbox\DUAL%20CITIZ%20DATA%20NEW%20autosav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si%20Harpaz\Dropbox\WORK%20IN%20PROGRESS\MEXICO%20RESEARCH\Birth%20data%20from%20consulates\ANEXO%20DE%20DSC1187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Yossi%20Harpaz\Dropbox\WORK%20IN%20PROGRESS\DUAL%20CITIZ%20DATA%20NEW%20autosav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Yossi%20Harpaz\Dropbox\WORK%20IN%20PROGRESS\DUAL%20CITIZ%20DATA%20NEW%20autosav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7401090640368982"/>
          <c:y val="5.7013426986775757E-2"/>
          <c:w val="0.77662997222434593"/>
          <c:h val="0.67441278173561625"/>
        </c:manualLayout>
      </c:layout>
      <c:lineChart>
        <c:grouping val="standard"/>
        <c:ser>
          <c:idx val="0"/>
          <c:order val="0"/>
          <c:tx>
            <c:strRef>
              <c:f>'US-MX Return migration'!$K$2</c:f>
              <c:strCache>
                <c:ptCount val="1"/>
                <c:pt idx="0">
                  <c:v>US-born</c:v>
                </c:pt>
              </c:strCache>
            </c:strRef>
          </c:tx>
          <c:spPr>
            <a:ln w="57150"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marker>
            <c:symbol val="square"/>
            <c:size val="12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marker>
          <c:cat>
            <c:numRef>
              <c:f>'US-MX Return migration'!$I$3:$I$7</c:f>
              <c:numCache>
                <c:formatCode>General</c:formatCode>
                <c:ptCount val="5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2010</c:v>
                </c:pt>
              </c:numCache>
            </c:numRef>
          </c:cat>
          <c:val>
            <c:numRef>
              <c:f>'US-MX Return migration'!$K$3:$K$7</c:f>
              <c:numCache>
                <c:formatCode>General</c:formatCode>
                <c:ptCount val="5"/>
                <c:pt idx="0">
                  <c:v>97229</c:v>
                </c:pt>
                <c:pt idx="1">
                  <c:v>157117</c:v>
                </c:pt>
                <c:pt idx="2">
                  <c:v>194619</c:v>
                </c:pt>
                <c:pt idx="3">
                  <c:v>343591</c:v>
                </c:pt>
                <c:pt idx="4">
                  <c:v>738103</c:v>
                </c:pt>
              </c:numCache>
            </c:numRef>
          </c:val>
        </c:ser>
        <c:ser>
          <c:idx val="1"/>
          <c:order val="1"/>
          <c:tx>
            <c:strRef>
              <c:f>'US-MX Return migration'!$L$2</c:f>
              <c:strCache>
                <c:ptCount val="1"/>
                <c:pt idx="0">
                  <c:v>Non-US foreign-born</c:v>
                </c:pt>
              </c:strCache>
            </c:strRef>
          </c:tx>
          <c:spPr>
            <a:ln w="571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c:spPr>
          <c:marker>
            <c:symbol val="square"/>
            <c:size val="1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marker>
          <c:cat>
            <c:numRef>
              <c:f>'US-MX Return migration'!$I$3:$I$7</c:f>
              <c:numCache>
                <c:formatCode>General</c:formatCode>
                <c:ptCount val="5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2010</c:v>
                </c:pt>
              </c:numCache>
            </c:numRef>
          </c:cat>
          <c:val>
            <c:numRef>
              <c:f>'US-MX Return migration'!$L$3:$L$7</c:f>
              <c:numCache>
                <c:formatCode>General</c:formatCode>
                <c:ptCount val="5"/>
                <c:pt idx="0">
                  <c:v>93930</c:v>
                </c:pt>
                <c:pt idx="1">
                  <c:v>111783</c:v>
                </c:pt>
                <c:pt idx="2">
                  <c:v>146205</c:v>
                </c:pt>
                <c:pt idx="3">
                  <c:v>149026</c:v>
                </c:pt>
                <c:pt idx="4">
                  <c:v>223018</c:v>
                </c:pt>
              </c:numCache>
            </c:numRef>
          </c:val>
        </c:ser>
        <c:marker val="1"/>
        <c:axId val="89939968"/>
        <c:axId val="89941888"/>
      </c:lineChart>
      <c:catAx>
        <c:axId val="89939968"/>
        <c:scaling>
          <c:orientation val="minMax"/>
        </c:scaling>
        <c:axPos val="b"/>
        <c:numFmt formatCode="General" sourceLinked="1"/>
        <c:tickLblPos val="nextTo"/>
        <c:crossAx val="89941888"/>
        <c:crosses val="autoZero"/>
        <c:auto val="1"/>
        <c:lblAlgn val="ctr"/>
        <c:lblOffset val="100"/>
      </c:catAx>
      <c:valAx>
        <c:axId val="89941888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939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489736151402117"/>
          <c:y val="0.84803594465946064"/>
          <c:w val="0.76807639176681852"/>
          <c:h val="0.10486009164108724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6.7558540476558071E-2"/>
          <c:y val="3.2258064516129038E-2"/>
          <c:w val="0.82492511965416104"/>
          <c:h val="0.83764943696554084"/>
        </c:manualLayout>
      </c:layout>
      <c:lineChart>
        <c:grouping val="standard"/>
        <c:ser>
          <c:idx val="0"/>
          <c:order val="0"/>
          <c:tx>
            <c:strRef>
              <c:f>'El Paso statistics'!$E$6</c:f>
              <c:strCache>
                <c:ptCount val="1"/>
                <c:pt idx="0">
                  <c:v>Births registered</c:v>
                </c:pt>
              </c:strCache>
            </c:strRef>
          </c:tx>
          <c:spPr>
            <a:ln w="50800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'El Paso statistics'!$D$7:$D$27</c:f>
              <c:numCache>
                <c:formatCode>General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'El Paso statistics'!$E$7:$E$27</c:f>
              <c:numCache>
                <c:formatCode>General</c:formatCode>
                <c:ptCount val="21"/>
                <c:pt idx="0">
                  <c:v>7</c:v>
                </c:pt>
                <c:pt idx="1">
                  <c:v>25</c:v>
                </c:pt>
                <c:pt idx="2">
                  <c:v>38</c:v>
                </c:pt>
                <c:pt idx="3">
                  <c:v>70</c:v>
                </c:pt>
                <c:pt idx="4">
                  <c:v>503</c:v>
                </c:pt>
                <c:pt idx="5">
                  <c:v>579</c:v>
                </c:pt>
                <c:pt idx="6">
                  <c:v>659</c:v>
                </c:pt>
                <c:pt idx="7">
                  <c:v>937</c:v>
                </c:pt>
                <c:pt idx="8">
                  <c:v>1237</c:v>
                </c:pt>
                <c:pt idx="9">
                  <c:v>1398</c:v>
                </c:pt>
                <c:pt idx="10">
                  <c:v>1246</c:v>
                </c:pt>
                <c:pt idx="11">
                  <c:v>753</c:v>
                </c:pt>
                <c:pt idx="12">
                  <c:v>1015</c:v>
                </c:pt>
                <c:pt idx="13">
                  <c:v>1334</c:v>
                </c:pt>
                <c:pt idx="14">
                  <c:v>1299</c:v>
                </c:pt>
                <c:pt idx="15">
                  <c:v>1197</c:v>
                </c:pt>
                <c:pt idx="16">
                  <c:v>1375</c:v>
                </c:pt>
                <c:pt idx="17">
                  <c:v>1365</c:v>
                </c:pt>
                <c:pt idx="18">
                  <c:v>1560</c:v>
                </c:pt>
                <c:pt idx="19">
                  <c:v>1625</c:v>
                </c:pt>
                <c:pt idx="20">
                  <c:v>2652</c:v>
                </c:pt>
              </c:numCache>
            </c:numRef>
          </c:val>
        </c:ser>
        <c:marker val="1"/>
        <c:axId val="89970944"/>
        <c:axId val="89980928"/>
      </c:lineChart>
      <c:catAx>
        <c:axId val="89970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980928"/>
        <c:crosses val="autoZero"/>
        <c:auto val="1"/>
        <c:lblAlgn val="ctr"/>
        <c:lblOffset val="100"/>
      </c:catAx>
      <c:valAx>
        <c:axId val="899809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97094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7401090640368982"/>
          <c:y val="5.7013426986775799E-2"/>
          <c:w val="0.77662997222434638"/>
          <c:h val="0.67441278173561581"/>
        </c:manualLayout>
      </c:layout>
      <c:lineChart>
        <c:grouping val="standard"/>
        <c:ser>
          <c:idx val="0"/>
          <c:order val="0"/>
          <c:tx>
            <c:strRef>
              <c:f>'US-MX Return migration'!$K$2</c:f>
              <c:strCache>
                <c:ptCount val="1"/>
                <c:pt idx="0">
                  <c:v>US-born</c:v>
                </c:pt>
              </c:strCache>
            </c:strRef>
          </c:tx>
          <c:spPr>
            <a:ln w="57150"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marker>
            <c:symbol val="square"/>
            <c:size val="12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marker>
          <c:cat>
            <c:numRef>
              <c:f>'US-MX Return migration'!$I$3:$I$7</c:f>
              <c:numCache>
                <c:formatCode>General</c:formatCode>
                <c:ptCount val="5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2010</c:v>
                </c:pt>
              </c:numCache>
            </c:numRef>
          </c:cat>
          <c:val>
            <c:numRef>
              <c:f>'US-MX Return migration'!$K$3:$K$7</c:f>
              <c:numCache>
                <c:formatCode>General</c:formatCode>
                <c:ptCount val="5"/>
                <c:pt idx="0">
                  <c:v>97229</c:v>
                </c:pt>
                <c:pt idx="1">
                  <c:v>157117</c:v>
                </c:pt>
                <c:pt idx="2">
                  <c:v>194619</c:v>
                </c:pt>
                <c:pt idx="3">
                  <c:v>343591</c:v>
                </c:pt>
                <c:pt idx="4">
                  <c:v>738103</c:v>
                </c:pt>
              </c:numCache>
            </c:numRef>
          </c:val>
        </c:ser>
        <c:ser>
          <c:idx val="1"/>
          <c:order val="1"/>
          <c:tx>
            <c:strRef>
              <c:f>'US-MX Return migration'!$L$2</c:f>
              <c:strCache>
                <c:ptCount val="1"/>
                <c:pt idx="0">
                  <c:v>Non-US foreign-born</c:v>
                </c:pt>
              </c:strCache>
            </c:strRef>
          </c:tx>
          <c:spPr>
            <a:ln w="571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c:spPr>
          <c:marker>
            <c:symbol val="square"/>
            <c:size val="1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marker>
          <c:cat>
            <c:numRef>
              <c:f>'US-MX Return migration'!$I$3:$I$7</c:f>
              <c:numCache>
                <c:formatCode>General</c:formatCode>
                <c:ptCount val="5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2010</c:v>
                </c:pt>
              </c:numCache>
            </c:numRef>
          </c:cat>
          <c:val>
            <c:numRef>
              <c:f>'US-MX Return migration'!$L$3:$L$7</c:f>
              <c:numCache>
                <c:formatCode>General</c:formatCode>
                <c:ptCount val="5"/>
                <c:pt idx="0">
                  <c:v>93930</c:v>
                </c:pt>
                <c:pt idx="1">
                  <c:v>111783</c:v>
                </c:pt>
                <c:pt idx="2">
                  <c:v>146205</c:v>
                </c:pt>
                <c:pt idx="3">
                  <c:v>149026</c:v>
                </c:pt>
                <c:pt idx="4">
                  <c:v>223018</c:v>
                </c:pt>
              </c:numCache>
            </c:numRef>
          </c:val>
        </c:ser>
        <c:marker val="1"/>
        <c:axId val="62663296"/>
        <c:axId val="81129856"/>
      </c:lineChart>
      <c:catAx>
        <c:axId val="62663296"/>
        <c:scaling>
          <c:orientation val="minMax"/>
        </c:scaling>
        <c:axPos val="b"/>
        <c:numFmt formatCode="General" sourceLinked="1"/>
        <c:tickLblPos val="nextTo"/>
        <c:crossAx val="81129856"/>
        <c:crosses val="autoZero"/>
        <c:auto val="1"/>
        <c:lblAlgn val="ctr"/>
        <c:lblOffset val="100"/>
      </c:catAx>
      <c:valAx>
        <c:axId val="81129856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663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489736151402114"/>
          <c:y val="0.84803594465946064"/>
          <c:w val="0.76807639176681852"/>
          <c:h val="0.10486009164108724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6.7558540476558071E-2"/>
          <c:y val="3.2258064516129052E-2"/>
          <c:w val="0.82492511965416127"/>
          <c:h val="0.83764943696554139"/>
        </c:manualLayout>
      </c:layout>
      <c:lineChart>
        <c:grouping val="standard"/>
        <c:ser>
          <c:idx val="0"/>
          <c:order val="0"/>
          <c:tx>
            <c:strRef>
              <c:f>'El Paso statistics'!$E$6</c:f>
              <c:strCache>
                <c:ptCount val="1"/>
                <c:pt idx="0">
                  <c:v>Births registered</c:v>
                </c:pt>
              </c:strCache>
            </c:strRef>
          </c:tx>
          <c:spPr>
            <a:ln w="50800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'El Paso statistics'!$D$7:$D$27</c:f>
              <c:numCache>
                <c:formatCode>General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'El Paso statistics'!$E$7:$E$27</c:f>
              <c:numCache>
                <c:formatCode>General</c:formatCode>
                <c:ptCount val="21"/>
                <c:pt idx="0">
                  <c:v>7</c:v>
                </c:pt>
                <c:pt idx="1">
                  <c:v>25</c:v>
                </c:pt>
                <c:pt idx="2">
                  <c:v>38</c:v>
                </c:pt>
                <c:pt idx="3">
                  <c:v>70</c:v>
                </c:pt>
                <c:pt idx="4">
                  <c:v>503</c:v>
                </c:pt>
                <c:pt idx="5">
                  <c:v>579</c:v>
                </c:pt>
                <c:pt idx="6">
                  <c:v>659</c:v>
                </c:pt>
                <c:pt idx="7">
                  <c:v>937</c:v>
                </c:pt>
                <c:pt idx="8">
                  <c:v>1237</c:v>
                </c:pt>
                <c:pt idx="9">
                  <c:v>1398</c:v>
                </c:pt>
                <c:pt idx="10">
                  <c:v>1246</c:v>
                </c:pt>
                <c:pt idx="11">
                  <c:v>753</c:v>
                </c:pt>
                <c:pt idx="12">
                  <c:v>1015</c:v>
                </c:pt>
                <c:pt idx="13">
                  <c:v>1334</c:v>
                </c:pt>
                <c:pt idx="14">
                  <c:v>1299</c:v>
                </c:pt>
                <c:pt idx="15">
                  <c:v>1197</c:v>
                </c:pt>
                <c:pt idx="16">
                  <c:v>1375</c:v>
                </c:pt>
                <c:pt idx="17">
                  <c:v>1365</c:v>
                </c:pt>
                <c:pt idx="18">
                  <c:v>1560</c:v>
                </c:pt>
                <c:pt idx="19">
                  <c:v>1625</c:v>
                </c:pt>
                <c:pt idx="20">
                  <c:v>2652</c:v>
                </c:pt>
              </c:numCache>
            </c:numRef>
          </c:val>
        </c:ser>
        <c:marker val="1"/>
        <c:axId val="103927808"/>
        <c:axId val="103930112"/>
      </c:lineChart>
      <c:catAx>
        <c:axId val="1039278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3930112"/>
        <c:crosses val="autoZero"/>
        <c:auto val="1"/>
        <c:lblAlgn val="ctr"/>
        <c:lblOffset val="100"/>
      </c:catAx>
      <c:valAx>
        <c:axId val="103930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392780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10"/>
      <c:perspective val="20"/>
    </c:view3D>
    <c:plotArea>
      <c:layout>
        <c:manualLayout>
          <c:layoutTarget val="inner"/>
          <c:xMode val="edge"/>
          <c:yMode val="edge"/>
          <c:x val="0.1116856509441175"/>
          <c:y val="5.6473733693736088E-2"/>
          <c:w val="0.7852254494131633"/>
          <c:h val="0.73288537626826644"/>
        </c:manualLayout>
      </c:layout>
      <c:bar3DChart>
        <c:barDir val="col"/>
        <c:grouping val="standard"/>
        <c:ser>
          <c:idx val="0"/>
          <c:order val="0"/>
          <c:tx>
            <c:strRef>
              <c:f>'Tolerance of DC by regions'!$F$4</c:f>
              <c:strCache>
                <c:ptCount val="1"/>
                <c:pt idx="0">
                  <c:v>1990</c:v>
                </c:pt>
              </c:strCache>
            </c:strRef>
          </c:tx>
          <c:cat>
            <c:strRef>
              <c:f>'Tolerance of DC by regions'!$D$5:$D$9</c:f>
              <c:strCache>
                <c:ptCount val="5"/>
                <c:pt idx="0">
                  <c:v>North America, AU&amp;NZ</c:v>
                </c:pt>
                <c:pt idx="1">
                  <c:v>Western Europe</c:v>
                </c:pt>
                <c:pt idx="2">
                  <c:v>Latin America </c:v>
                </c:pt>
                <c:pt idx="3">
                  <c:v>East Central Europe </c:v>
                </c:pt>
                <c:pt idx="4">
                  <c:v>Total</c:v>
                </c:pt>
              </c:strCache>
            </c:strRef>
          </c:cat>
          <c:val>
            <c:numRef>
              <c:f>'Tolerance of DC by regions'!$F$5:$F$9</c:f>
              <c:numCache>
                <c:formatCode>General</c:formatCode>
                <c:ptCount val="5"/>
                <c:pt idx="0">
                  <c:v>0.75</c:v>
                </c:pt>
                <c:pt idx="1">
                  <c:v>0.33333333333333331</c:v>
                </c:pt>
                <c:pt idx="2">
                  <c:v>0.21052631578947367</c:v>
                </c:pt>
                <c:pt idx="3">
                  <c:v>0</c:v>
                </c:pt>
                <c:pt idx="4">
                  <c:v>0.26530612244897961</c:v>
                </c:pt>
              </c:numCache>
            </c:numRef>
          </c:val>
        </c:ser>
        <c:ser>
          <c:idx val="1"/>
          <c:order val="1"/>
          <c:tx>
            <c:strRef>
              <c:f>'Tolerance of DC by regions'!$H$4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'Tolerance of DC by regions'!$D$5:$D$9</c:f>
              <c:strCache>
                <c:ptCount val="5"/>
                <c:pt idx="0">
                  <c:v>North America, AU&amp;NZ</c:v>
                </c:pt>
                <c:pt idx="1">
                  <c:v>Western Europe</c:v>
                </c:pt>
                <c:pt idx="2">
                  <c:v>Latin America </c:v>
                </c:pt>
                <c:pt idx="3">
                  <c:v>East Central Europe </c:v>
                </c:pt>
                <c:pt idx="4">
                  <c:v>Total</c:v>
                </c:pt>
              </c:strCache>
            </c:strRef>
          </c:cat>
          <c:val>
            <c:numRef>
              <c:f>'Tolerance of DC by regions'!$H$5:$H$9</c:f>
              <c:numCache>
                <c:formatCode>General</c:formatCode>
                <c:ptCount val="5"/>
                <c:pt idx="0">
                  <c:v>1</c:v>
                </c:pt>
                <c:pt idx="1">
                  <c:v>0.72222222222222221</c:v>
                </c:pt>
                <c:pt idx="2">
                  <c:v>0.84210526315789469</c:v>
                </c:pt>
                <c:pt idx="3">
                  <c:v>0.7</c:v>
                </c:pt>
                <c:pt idx="4">
                  <c:v>0.77049180327868849</c:v>
                </c:pt>
              </c:numCache>
            </c:numRef>
          </c:val>
        </c:ser>
        <c:shape val="box"/>
        <c:axId val="113176576"/>
        <c:axId val="123400576"/>
        <c:axId val="90121088"/>
      </c:bar3DChart>
      <c:catAx>
        <c:axId val="113176576"/>
        <c:scaling>
          <c:orientation val="minMax"/>
        </c:scaling>
        <c:axPos val="b"/>
        <c:majorTickMark val="none"/>
        <c:tickLblPos val="nextTo"/>
        <c:crossAx val="123400576"/>
        <c:crosses val="autoZero"/>
        <c:auto val="1"/>
        <c:lblAlgn val="ctr"/>
        <c:lblOffset val="100"/>
      </c:catAx>
      <c:valAx>
        <c:axId val="123400576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113176576"/>
        <c:crosses val="autoZero"/>
        <c:crossBetween val="between"/>
        <c:majorUnit val="0.2"/>
      </c:valAx>
      <c:serAx>
        <c:axId val="90121088"/>
        <c:scaling>
          <c:orientation val="minMax"/>
        </c:scaling>
        <c:delete val="1"/>
        <c:axPos val="b"/>
        <c:tickLblPos val="none"/>
        <c:crossAx val="123400576"/>
        <c:crosses val="autoZero"/>
      </c:serAx>
    </c:plotArea>
    <c:legend>
      <c:legendPos val="r"/>
      <c:layout>
        <c:manualLayout>
          <c:xMode val="edge"/>
          <c:yMode val="edge"/>
          <c:x val="0.89505583618085538"/>
          <c:y val="0.38769087632702648"/>
          <c:w val="9.4527559055118171E-2"/>
          <c:h val="0.20888921534061969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7505851947078042"/>
          <c:y val="0.22133519544338889"/>
          <c:w val="0.4975021425893193"/>
          <c:h val="0.77440439402388095"/>
        </c:manualLayout>
      </c:layout>
      <c:doughnutChart>
        <c:varyColors val="1"/>
        <c:ser>
          <c:idx val="0"/>
          <c:order val="0"/>
          <c:explosion val="5"/>
          <c:dPt>
            <c:idx val="0"/>
            <c:explosion val="9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explosion val="7"/>
            <c:spPr>
              <a:solidFill>
                <a:schemeClr val="accent3"/>
              </a:solidFill>
            </c:spPr>
          </c:dPt>
          <c:dPt>
            <c:idx val="2"/>
            <c:explosion val="9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3"/>
            <c:explosion val="8"/>
            <c:spPr>
              <a:solidFill>
                <a:srgbClr val="777C84">
                  <a:lumMod val="40000"/>
                  <a:lumOff val="60000"/>
                </a:srgbClr>
              </a:solidFill>
            </c:spPr>
          </c:dPt>
          <c:dPt>
            <c:idx val="4"/>
            <c:explosion val="6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5327146606674191"/>
                  <c:y val="-6.7619191545464488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L</a:t>
                    </a:r>
                    <a:r>
                      <a:rPr lang="en-US" dirty="0"/>
                      <a:t>atin America
</a:t>
                    </a:r>
                    <a:r>
                      <a:rPr lang="he-IL" dirty="0" smtClean="0"/>
                      <a:t>40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0.1435755570447311"/>
                  <c:y val="-0.24396744531142486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E</a:t>
                    </a:r>
                    <a:r>
                      <a:rPr lang="en-US" dirty="0"/>
                      <a:t>astern Europe
</a:t>
                    </a:r>
                    <a:r>
                      <a:rPr lang="en-US" dirty="0" smtClean="0"/>
                      <a:t>5</a:t>
                    </a:r>
                    <a:r>
                      <a:rPr lang="he-IL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12507659756816111"/>
                  <c:y val="-0.1079881394706536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W</a:t>
                    </a:r>
                    <a:r>
                      <a:rPr lang="en-US" dirty="0"/>
                      <a:t>estern Europe
</a:t>
                    </a:r>
                    <a:r>
                      <a:rPr lang="en-US" dirty="0" smtClean="0"/>
                      <a:t>2.5%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4.3525095077401016E-2"/>
                  <c:y val="-0.2051231650312407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U</a:t>
                    </a:r>
                    <a:r>
                      <a:rPr lang="en-US" dirty="0"/>
                      <a:t>SA, Canada, Australia
</a:t>
                    </a:r>
                    <a:r>
                      <a:rPr lang="en-US" dirty="0" smtClean="0"/>
                      <a:t>3.5%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3.1768573571160752E-2"/>
                  <c:y val="-0.1537453946648471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I</a:t>
                    </a:r>
                    <a:r>
                      <a:rPr lang="en-US" dirty="0"/>
                      <a:t>srael
1%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('Prevalence &amp; breakdown'!$B$32,'Prevalence &amp; breakdown'!$B$34,'Prevalence &amp; breakdown'!$B$38,'Prevalence &amp; breakdown'!$B$36,'Prevalence &amp; breakdown'!$B$40)</c:f>
              <c:strCache>
                <c:ptCount val="5"/>
                <c:pt idx="0">
                  <c:v>Latin America</c:v>
                </c:pt>
                <c:pt idx="1">
                  <c:v>Eastern Europe</c:v>
                </c:pt>
                <c:pt idx="2">
                  <c:v>Western Europe</c:v>
                </c:pt>
                <c:pt idx="3">
                  <c:v>USA, Canada, Australia</c:v>
                </c:pt>
                <c:pt idx="4">
                  <c:v>Other</c:v>
                </c:pt>
              </c:strCache>
            </c:strRef>
          </c:cat>
          <c:val>
            <c:numRef>
              <c:f>('Prevalence &amp; breakdown'!$M$32,'Prevalence &amp; breakdown'!$M$34,'Prevalence &amp; breakdown'!$M$38,'Prevalence &amp; breakdown'!$M$36,'Prevalence &amp; breakdown'!$M$40)</c:f>
              <c:numCache>
                <c:formatCode>General</c:formatCode>
                <c:ptCount val="5"/>
                <c:pt idx="0">
                  <c:v>39.162566720031926</c:v>
                </c:pt>
                <c:pt idx="1">
                  <c:v>52.531838988940962</c:v>
                </c:pt>
                <c:pt idx="2">
                  <c:v>2.6317701327797387</c:v>
                </c:pt>
                <c:pt idx="3">
                  <c:v>3.8072074547015582</c:v>
                </c:pt>
                <c:pt idx="4">
                  <c:v>1.0682264258828575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0.83962</cdr:x>
      <cdr:y>0.83582</cdr:y>
    </cdr:from>
    <cdr:to>
      <cdr:x>1</cdr:x>
      <cdr:y>0.95639</cdr:y>
    </cdr:to>
    <cdr:sp macro="" textlink="">
      <cdr:nvSpPr>
        <cdr:cNvPr id="2" name="TextBox 12"/>
        <cdr:cNvSpPr txBox="1"/>
      </cdr:nvSpPr>
      <cdr:spPr>
        <a:xfrm xmlns:a="http://schemas.openxmlformats.org/drawingml/2006/main">
          <a:off x="6781800" y="4267200"/>
          <a:ext cx="1295400" cy="6155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r>
            <a:rPr lang="en-US" sz="1700" dirty="0" smtClean="0">
              <a:solidFill>
                <a:schemeClr val="tx1"/>
              </a:solidFill>
            </a:rPr>
            <a:t>1990: N=49</a:t>
          </a:r>
        </a:p>
        <a:p xmlns:a="http://schemas.openxmlformats.org/drawingml/2006/main">
          <a:r>
            <a:rPr lang="en-US" sz="1700" dirty="0" smtClean="0">
              <a:solidFill>
                <a:schemeClr val="tx1"/>
              </a:solidFill>
            </a:rPr>
            <a:t>2010: N=61</a:t>
          </a:r>
          <a:endParaRPr lang="en-US" sz="17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-447101" y="-1709451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E4781-DA73-4A78-BA2B-339C416D2F6D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F6079-90FA-4F5F-A7B9-F60F0E9F6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F6079-90FA-4F5F-A7B9-F60F0E9F692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</a:t>
            </a:r>
            <a:r>
              <a:rPr lang="en-US" baseline="0" dirty="0" smtClean="0"/>
              <a:t> texts: </a:t>
            </a:r>
            <a:r>
              <a:rPr lang="en-US" baseline="0" dirty="0" err="1" smtClean="0"/>
              <a:t>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importante</a:t>
            </a:r>
            <a:r>
              <a:rPr lang="en-US" baseline="0" dirty="0" smtClean="0"/>
              <a:t> ; personal </a:t>
            </a:r>
            <a:r>
              <a:rPr lang="en-US" baseline="0" dirty="0" err="1" smtClean="0"/>
              <a:t>profesional</a:t>
            </a:r>
            <a:r>
              <a:rPr lang="en-US" baseline="0" dirty="0" smtClean="0"/>
              <a:t> de primer </a:t>
            </a:r>
            <a:r>
              <a:rPr lang="en-US" baseline="0" dirty="0" err="1" smtClean="0"/>
              <a:t>mundo</a:t>
            </a:r>
            <a:endParaRPr lang="en-US" baseline="0" dirty="0" smtClean="0"/>
          </a:p>
          <a:p>
            <a:r>
              <a:rPr lang="en-US" baseline="0" dirty="0" smtClean="0"/>
              <a:t>Prices: $5,500 for </a:t>
            </a:r>
            <a:r>
              <a:rPr lang="en-US" baseline="0" dirty="0" err="1" smtClean="0"/>
              <a:t>reg</a:t>
            </a:r>
            <a:r>
              <a:rPr lang="en-US" baseline="0" dirty="0" smtClean="0"/>
              <a:t> birth, $7,000 caesarian</a:t>
            </a:r>
          </a:p>
          <a:p>
            <a:r>
              <a:rPr lang="en-US" baseline="0" dirty="0" smtClean="0"/>
              <a:t>Customer reviews – Mexicans but also Nigerians, Brazilians, Italians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F6079-90FA-4F5F-A7B9-F60F0E9F692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C1F98-B62E-4F7E-9806-5D52607EDCC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F6079-90FA-4F5F-A7B9-F60F0E9F692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C1F98-B62E-4F7E-9806-5D52607EDCC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yharpaz@princeton.ed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381000"/>
            <a:ext cx="7924800" cy="25146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>
              <a:spcBef>
                <a:spcPct val="0"/>
              </a:spcBef>
              <a:defRPr/>
            </a:pPr>
            <a:r>
              <a:rPr lang="en-US" sz="4400" dirty="0" smtClean="0"/>
              <a:t>Strategies and Understandings of Dual Citizenship: </a:t>
            </a:r>
          </a:p>
          <a:p>
            <a:pPr>
              <a:spcBef>
                <a:spcPct val="0"/>
              </a:spcBef>
              <a:defRPr/>
            </a:pPr>
            <a:r>
              <a:rPr lang="en-US" sz="4400" dirty="0" smtClean="0"/>
              <a:t>The Case of Mexico</a:t>
            </a: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2971800"/>
            <a:ext cx="7620000" cy="4038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Yossi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Harpaz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Princeton University</a:t>
            </a:r>
            <a:endParaRPr lang="en-US" sz="2800" dirty="0" smtClean="0"/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2800" dirty="0" smtClean="0"/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Frontera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Noreste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Seminar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800" baseline="0" dirty="0" smtClean="0"/>
              <a:t>Monterrey, </a:t>
            </a:r>
            <a:r>
              <a:rPr lang="en-US" sz="2800" dirty="0" smtClean="0"/>
              <a:t>September 24, </a:t>
            </a:r>
            <a:r>
              <a:rPr lang="en-US" sz="2800" dirty="0" smtClean="0"/>
              <a:t>2015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Passport and identity car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5018" y="2971800"/>
            <a:ext cx="4438982" cy="22098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Growing interest in </a:t>
            </a:r>
            <a:r>
              <a:rPr lang="en-US" dirty="0" smtClean="0"/>
              <a:t>dual citizenship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828800"/>
          <a:ext cx="6553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219200"/>
            <a:ext cx="8077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U.S.-born </a:t>
            </a:r>
            <a:r>
              <a:rPr lang="en-US" sz="1900" dirty="0" smtClean="0"/>
              <a:t>persons </a:t>
            </a:r>
            <a:r>
              <a:rPr lang="en-US" sz="1900" dirty="0" smtClean="0"/>
              <a:t>registered </a:t>
            </a:r>
            <a:r>
              <a:rPr lang="en-US" sz="1900" dirty="0" smtClean="0"/>
              <a:t>as Mexican citizens </a:t>
            </a:r>
            <a:r>
              <a:rPr lang="en-US" sz="1900" dirty="0" smtClean="0"/>
              <a:t>in </a:t>
            </a:r>
            <a:r>
              <a:rPr lang="en-US" sz="1900" dirty="0" smtClean="0"/>
              <a:t>El Paso consulate</a:t>
            </a:r>
            <a:endParaRPr lang="en-US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51054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10% of registrations are newborn babies – much higher proportion in border consulates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6581001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Secretaria</a:t>
            </a:r>
            <a:r>
              <a:rPr lang="en-US" sz="1200" dirty="0" smtClean="0"/>
              <a:t> de </a:t>
            </a:r>
            <a:r>
              <a:rPr lang="en-US" sz="1200" dirty="0" err="1" smtClean="0"/>
              <a:t>Relaciones</a:t>
            </a:r>
            <a:r>
              <a:rPr lang="en-US" sz="1200" dirty="0" smtClean="0"/>
              <a:t> </a:t>
            </a:r>
            <a:r>
              <a:rPr lang="en-US" sz="1200" dirty="0" err="1" smtClean="0"/>
              <a:t>Exteriores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struggle </a:t>
            </a:r>
            <a:r>
              <a:rPr lang="en-US" dirty="0" smtClean="0"/>
              <a:t>over </a:t>
            </a:r>
            <a:r>
              <a:rPr lang="en-US" dirty="0" smtClean="0"/>
              <a:t>place of birth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Citizenship industry:</a:t>
            </a:r>
          </a:p>
          <a:p>
            <a:pPr>
              <a:buFontTx/>
              <a:buChar char="-"/>
            </a:pPr>
            <a:r>
              <a:rPr lang="en-US" dirty="0" smtClean="0"/>
              <a:t>U.S. OB-GYN doctors</a:t>
            </a:r>
          </a:p>
          <a:p>
            <a:pPr>
              <a:buFontTx/>
              <a:buChar char="-"/>
            </a:pPr>
            <a:r>
              <a:rPr lang="en-US" dirty="0" smtClean="0"/>
              <a:t>Medical insurers</a:t>
            </a:r>
          </a:p>
          <a:p>
            <a:pPr>
              <a:buFontTx/>
              <a:buChar char="-"/>
            </a:pPr>
            <a:r>
              <a:rPr lang="en-US" dirty="0" smtClean="0"/>
              <a:t>Lawyers </a:t>
            </a:r>
          </a:p>
          <a:p>
            <a:r>
              <a:rPr lang="en-US" dirty="0" smtClean="0"/>
              <a:t>Cost of U.S. birth: $5,000-$25,000</a:t>
            </a:r>
          </a:p>
          <a:p>
            <a:r>
              <a:rPr lang="en-US" dirty="0" smtClean="0"/>
              <a:t>U.S. government response: </a:t>
            </a:r>
          </a:p>
          <a:p>
            <a:pPr>
              <a:buFontTx/>
              <a:buChar char="-"/>
            </a:pPr>
            <a:r>
              <a:rPr lang="en-US" dirty="0" smtClean="0"/>
              <a:t>Refuse entry to some pregnant women</a:t>
            </a:r>
          </a:p>
          <a:p>
            <a:pPr>
              <a:buFontTx/>
              <a:buChar char="-"/>
            </a:pPr>
            <a:r>
              <a:rPr lang="en-US" dirty="0" smtClean="0"/>
              <a:t>Use </a:t>
            </a:r>
            <a:r>
              <a:rPr lang="en-US" dirty="0" smtClean="0"/>
              <a:t>of </a:t>
            </a:r>
            <a:r>
              <a:rPr lang="en-US" dirty="0" smtClean="0"/>
              <a:t>government help punished </a:t>
            </a:r>
            <a:r>
              <a:rPr lang="en-US" dirty="0" smtClean="0"/>
              <a:t>by denial of visa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birth clinic in El Paso, TX</a:t>
            </a:r>
            <a:endParaRPr lang="en-US" dirty="0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3" cstate="print"/>
          <a:srcRect l="14545" r="15455"/>
          <a:stretch>
            <a:fillRect/>
          </a:stretch>
        </p:blipFill>
        <p:spPr bwMode="auto">
          <a:xfrm>
            <a:off x="990600" y="1295400"/>
            <a:ext cx="6477000" cy="520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341886" y="6550223"/>
            <a:ext cx="28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smtClean="0"/>
              <a:t>www.doctoresparati.com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Justifying dual </a:t>
            </a:r>
            <a:r>
              <a:rPr lang="en-US" dirty="0" smtClean="0"/>
              <a:t>citizenship: </a:t>
            </a:r>
            <a:br>
              <a:rPr lang="en-US" dirty="0" smtClean="0"/>
            </a:br>
            <a:r>
              <a:rPr lang="en-US" dirty="0" smtClean="0"/>
              <a:t>Facing Mexico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724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Q: </a:t>
            </a:r>
            <a:r>
              <a:rPr lang="en-US" i="1" dirty="0" smtClean="0"/>
              <a:t>“How would you justify dual citizenship to Mexicans?”</a:t>
            </a:r>
          </a:p>
          <a:p>
            <a:pPr>
              <a:buNone/>
            </a:pPr>
            <a:r>
              <a:rPr lang="en-US" dirty="0" smtClean="0"/>
              <a:t>Responses: 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“I can’t imagine anyone criticizing me for doing it”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“People respond positively: ‘you’re so lucky’, ‘will you marry me?’”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Justifying dual </a:t>
            </a:r>
            <a:r>
              <a:rPr lang="en-US" dirty="0" smtClean="0"/>
              <a:t>citizenship: </a:t>
            </a:r>
            <a:br>
              <a:rPr lang="en-US" dirty="0" smtClean="0"/>
            </a:br>
            <a:r>
              <a:rPr lang="en-US" dirty="0" smtClean="0"/>
              <a:t>Facing USA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Q: </a:t>
            </a:r>
            <a:r>
              <a:rPr lang="en-US" i="1" dirty="0" smtClean="0"/>
              <a:t>“How would you justify dual citizenship to Americans?”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Responses: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“We are not parasites, we contribute a lot </a:t>
            </a:r>
            <a:r>
              <a:rPr lang="en-US" i="1" dirty="0" smtClean="0"/>
              <a:t>to </a:t>
            </a:r>
            <a:r>
              <a:rPr lang="en-US" i="1" dirty="0" smtClean="0"/>
              <a:t>the U.S</a:t>
            </a:r>
            <a:r>
              <a:rPr lang="en-US" i="1" dirty="0" smtClean="0"/>
              <a:t>. economically ”</a:t>
            </a: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“Are </a:t>
            </a:r>
            <a:r>
              <a:rPr lang="en-US" i="1" dirty="0" smtClean="0"/>
              <a:t>gringos descended from Iroquois or Apache</a:t>
            </a:r>
            <a:r>
              <a:rPr lang="en-US" i="1" dirty="0" smtClean="0"/>
              <a:t>?”</a:t>
            </a: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“This is the law and that’s it”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162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Post-exclusive turn created worldwide scramble for Western dual citizenship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Classification struggle between Mexican birth tourists and U.S. border authorities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Moral risk: “parasites”, immigrants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Dual citizenship – part of post-immigration reconfiguration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Social and economic impacts?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19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hlinkClick r:id="rId2"/>
              </a:rPr>
              <a:t>yharpaz@princeton.edu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research was supported by:</a:t>
            </a:r>
          </a:p>
          <a:p>
            <a:pPr>
              <a:buNone/>
            </a:pPr>
            <a:r>
              <a:rPr lang="en-US" sz="2400" dirty="0" smtClean="0"/>
              <a:t>EUROFORT Princeton-Humboldt Strategic Research Partnership</a:t>
            </a:r>
          </a:p>
          <a:p>
            <a:pPr>
              <a:buNone/>
            </a:pPr>
            <a:r>
              <a:rPr lang="en-US" sz="2400" dirty="0" smtClean="0"/>
              <a:t>Princeton </a:t>
            </a:r>
            <a:r>
              <a:rPr lang="en-US" sz="2400" dirty="0" smtClean="0"/>
              <a:t>Institute for International and Regional Studies</a:t>
            </a:r>
          </a:p>
          <a:p>
            <a:pPr>
              <a:buNone/>
            </a:pPr>
            <a:r>
              <a:rPr lang="en-US" sz="2400" dirty="0" smtClean="0"/>
              <a:t>Princeton Program in Latin American Studies</a:t>
            </a:r>
          </a:p>
          <a:p>
            <a:pPr>
              <a:buNone/>
            </a:pPr>
            <a:r>
              <a:rPr lang="en-US" sz="2400" dirty="0" smtClean="0"/>
              <a:t>Princeton Program in Judaic Studies</a:t>
            </a:r>
          </a:p>
          <a:p>
            <a:pPr>
              <a:buNone/>
            </a:pPr>
            <a:r>
              <a:rPr lang="en-US" sz="2400" dirty="0" smtClean="0"/>
              <a:t>Princeton </a:t>
            </a:r>
            <a:r>
              <a:rPr lang="en-US" sz="2400" dirty="0" smtClean="0"/>
              <a:t>Center for Migration and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4582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Compensatory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95800"/>
          </a:xfrm>
        </p:spPr>
        <p:txBody>
          <a:bodyPr>
            <a:normAutofit/>
          </a:bodyPr>
          <a:lstStyle/>
          <a:p>
            <a:pPr marL="731520" lvl="1" indent="-457200">
              <a:buFont typeface="Wingdings" pitchFamily="2" charset="2"/>
              <a:buChar char="Ø"/>
            </a:pPr>
            <a:r>
              <a:rPr lang="en-US" sz="3200" dirty="0" smtClean="0"/>
              <a:t>Western dual citizenship outside the West</a:t>
            </a:r>
          </a:p>
          <a:p>
            <a:pPr marL="731520" lvl="1" indent="-457200">
              <a:buFont typeface="Wingdings" pitchFamily="2" charset="2"/>
              <a:buChar char="Ø"/>
            </a:pPr>
            <a:r>
              <a:rPr lang="en-US" sz="3200" dirty="0" smtClean="0"/>
              <a:t>Access </a:t>
            </a:r>
            <a:r>
              <a:rPr lang="en-US" sz="3200" dirty="0" smtClean="0"/>
              <a:t>to </a:t>
            </a:r>
            <a:r>
              <a:rPr lang="en-US" sz="3200" dirty="0" smtClean="0"/>
              <a:t>benefits </a:t>
            </a:r>
            <a:r>
              <a:rPr lang="en-US" sz="3200" dirty="0" smtClean="0"/>
              <a:t>of Western </a:t>
            </a:r>
            <a:r>
              <a:rPr lang="en-US" sz="3200" dirty="0" smtClean="0"/>
              <a:t>citizenship </a:t>
            </a:r>
            <a:r>
              <a:rPr lang="en-US" sz="3200" dirty="0" smtClean="0"/>
              <a:t>without </a:t>
            </a:r>
            <a:r>
              <a:rPr lang="en-US" sz="3200" dirty="0" smtClean="0"/>
              <a:t>requiring permanent emigration</a:t>
            </a:r>
            <a:endParaRPr lang="en-US" sz="3200" dirty="0" smtClean="0"/>
          </a:p>
          <a:p>
            <a:pPr marL="731520" lvl="1" indent="-457200">
              <a:buFont typeface="Wingdings" pitchFamily="2" charset="2"/>
              <a:buChar char="Ø"/>
            </a:pPr>
            <a:r>
              <a:rPr lang="en-US" sz="3200" dirty="0" smtClean="0"/>
              <a:t>Uses: insurance policy, global mobility, opportunity enhancer, status symbol</a:t>
            </a:r>
          </a:p>
          <a:p>
            <a:pPr marL="731520" lvl="1" indent="-457200">
              <a:buFont typeface="Wingdings" pitchFamily="2" charset="2"/>
              <a:buChar char="Ø"/>
            </a:pPr>
            <a:r>
              <a:rPr lang="en-US" sz="3200" dirty="0" smtClean="0"/>
              <a:t>Citizenship struggle: intended</a:t>
            </a:r>
            <a:r>
              <a:rPr lang="en-US" sz="3200" i="1" dirty="0" smtClean="0"/>
              <a:t> </a:t>
            </a:r>
            <a:r>
              <a:rPr lang="en-US" sz="3200" dirty="0" smtClean="0"/>
              <a:t>vs. opportunistic dual citizens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21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Growth of U.S.-born population in Mexico</a:t>
            </a:r>
            <a:endParaRPr lang="en-US" sz="36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198689" y="6596390"/>
            <a:ext cx="394531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Sources: INEGI 2011; Chavez and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Cobo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2012;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Chavez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2013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914400" y="1600200"/>
          <a:ext cx="6858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49530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U.S.-born in Mexico: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All but 60,000 presumably dual citizens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Young (81% under 20 years old)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Concentrated in border states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1143000"/>
            <a:ext cx="617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U.S.-born and other foreign-born </a:t>
            </a:r>
            <a:r>
              <a:rPr lang="en-US" dirty="0" smtClean="0"/>
              <a:t>in Mexico, 1970-2010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1143000"/>
          </a:xfrm>
        </p:spPr>
        <p:txBody>
          <a:bodyPr/>
          <a:lstStyle/>
          <a:p>
            <a:r>
              <a:rPr lang="en-US" dirty="0" smtClean="0"/>
              <a:t>Key points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marL="596646" indent="-514350">
              <a:buAutoNum type="arabicPeriod"/>
            </a:pPr>
            <a:r>
              <a:rPr lang="en-US" u="sng" dirty="0" smtClean="0"/>
              <a:t>Global scramble </a:t>
            </a:r>
            <a:r>
              <a:rPr lang="en-US" u="sng" dirty="0" smtClean="0"/>
              <a:t>for Western </a:t>
            </a:r>
            <a:r>
              <a:rPr lang="en-US" u="sng" dirty="0" smtClean="0"/>
              <a:t>citizenship</a:t>
            </a:r>
            <a:r>
              <a:rPr lang="en-US" dirty="0" smtClean="0"/>
              <a:t>: </a:t>
            </a:r>
            <a:r>
              <a:rPr lang="en-US" dirty="0" smtClean="0"/>
              <a:t>following acceptance of dual citizenship, millions </a:t>
            </a:r>
            <a:r>
              <a:rPr lang="en-US" dirty="0" smtClean="0"/>
              <a:t>obtain Western/EU dual citizenship = compensatory citizenship 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u="sng" dirty="0" smtClean="0"/>
              <a:t>Growth in U.S. dual citizenship in Mexico</a:t>
            </a:r>
            <a:r>
              <a:rPr lang="en-US" dirty="0" smtClean="0"/>
              <a:t>: driven by deportations and return migration – but also by strategic birth tourism</a:t>
            </a:r>
          </a:p>
          <a:p>
            <a:pPr marL="596646" indent="-514350">
              <a:buAutoNum type="arabicPeriod"/>
            </a:pPr>
            <a:r>
              <a:rPr lang="en-US" u="sng" dirty="0" smtClean="0"/>
              <a:t>Struggle over classification</a:t>
            </a:r>
            <a:r>
              <a:rPr lang="en-US" dirty="0" smtClean="0"/>
              <a:t>: administrative and moral risks of birth tourism </a:t>
            </a:r>
            <a:endParaRPr lang="en-US" dirty="0" smtClean="0"/>
          </a:p>
          <a:p>
            <a:pPr marL="596646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Growing interest in </a:t>
            </a:r>
            <a:r>
              <a:rPr lang="en-US" dirty="0" smtClean="0"/>
              <a:t>dual citizenship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828800"/>
          <a:ext cx="65532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219200"/>
            <a:ext cx="8077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U.S.-born </a:t>
            </a:r>
            <a:r>
              <a:rPr lang="en-US" sz="1900" dirty="0" smtClean="0"/>
              <a:t>persons </a:t>
            </a:r>
            <a:r>
              <a:rPr lang="en-US" sz="1900" dirty="0" smtClean="0"/>
              <a:t>registered </a:t>
            </a:r>
            <a:r>
              <a:rPr lang="en-US" sz="1900" dirty="0" smtClean="0"/>
              <a:t>as Mexican citizens </a:t>
            </a:r>
            <a:r>
              <a:rPr lang="en-US" sz="1900" dirty="0" smtClean="0"/>
              <a:t>in </a:t>
            </a:r>
            <a:r>
              <a:rPr lang="en-US" sz="1900" dirty="0" smtClean="0"/>
              <a:t>El Paso consulate</a:t>
            </a:r>
            <a:endParaRPr lang="en-US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8768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Total registrations in U.S. (2014) : 33,932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10% are of newborn babies – much higher proportion in border consulates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6581001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Secretaria</a:t>
            </a:r>
            <a:r>
              <a:rPr lang="en-US" sz="1200" dirty="0" smtClean="0"/>
              <a:t> de </a:t>
            </a:r>
            <a:r>
              <a:rPr lang="en-US" sz="1200" dirty="0" err="1" smtClean="0"/>
              <a:t>Relaciones</a:t>
            </a:r>
            <a:r>
              <a:rPr lang="en-US" sz="1200" dirty="0" smtClean="0"/>
              <a:t> </a:t>
            </a:r>
            <a:r>
              <a:rPr lang="en-US" sz="1200" dirty="0" err="1" smtClean="0"/>
              <a:t>Exteriores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tourism: INEGI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Mexican states with high proportion of foreign-born pupils in primary education relative to returnee population:</a:t>
            </a:r>
          </a:p>
          <a:p>
            <a:pPr>
              <a:buNone/>
            </a:pPr>
            <a:r>
              <a:rPr lang="en-US" dirty="0" smtClean="0"/>
              <a:t>    Chihuahua </a:t>
            </a:r>
            <a:r>
              <a:rPr lang="en-US" dirty="0" smtClean="0"/>
              <a:t>(10.7% </a:t>
            </a:r>
            <a:r>
              <a:rPr lang="en-US" dirty="0" smtClean="0"/>
              <a:t>of pupils are foreign-born) Baja California (9.3%), Tamaulipas (5.4%), Nuevo Leon (3%)</a:t>
            </a:r>
          </a:p>
          <a:p>
            <a:pPr>
              <a:buNone/>
            </a:pPr>
            <a:endParaRPr lang="en-US" dirty="0" smtClean="0"/>
          </a:p>
          <a:p>
            <a:pPr indent="0">
              <a:buNone/>
            </a:pPr>
            <a:r>
              <a:rPr lang="en-US" sz="1600" dirty="0" smtClean="0"/>
              <a:t>Source: Monica </a:t>
            </a:r>
            <a:r>
              <a:rPr lang="en-US" sz="1600" dirty="0" err="1" smtClean="0"/>
              <a:t>Jacobo</a:t>
            </a:r>
            <a:r>
              <a:rPr lang="en-US" sz="1600" dirty="0" smtClean="0"/>
              <a:t> and </a:t>
            </a:r>
            <a:r>
              <a:rPr lang="en-US" sz="1600" dirty="0" err="1" smtClean="0"/>
              <a:t>Frida</a:t>
            </a:r>
            <a:r>
              <a:rPr lang="en-US" sz="1600" dirty="0" smtClean="0"/>
              <a:t> Espinosa (2015), “</a:t>
            </a:r>
            <a:r>
              <a:rPr lang="es-ES" sz="1600" i="1" dirty="0" smtClean="0"/>
              <a:t>Retos </a:t>
            </a:r>
            <a:r>
              <a:rPr lang="es-ES" sz="1600" i="1" dirty="0" smtClean="0"/>
              <a:t>al pleno derecho a la educación de la niñez transnacional en contexto de migración en México: el caso de la dispensa de la apostilla del Acta de Nacimiento </a:t>
            </a:r>
            <a:r>
              <a:rPr lang="es-ES" sz="1600" i="1" dirty="0" smtClean="0"/>
              <a:t>extranjera</a:t>
            </a:r>
            <a:r>
              <a:rPr lang="es-ES" sz="1600" dirty="0" smtClean="0"/>
              <a:t>”</a:t>
            </a:r>
            <a:endParaRPr lang="en-US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Birth </a:t>
            </a:r>
            <a:r>
              <a:rPr lang="en-US" dirty="0" smtClean="0"/>
              <a:t>tourism: consular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dirty="0" smtClean="0"/>
              <a:t>Data from Mexican consulates in U.S.:</a:t>
            </a:r>
            <a:endParaRPr lang="en-US" sz="3400" dirty="0" smtClean="0"/>
          </a:p>
          <a:p>
            <a:pPr>
              <a:buFont typeface="Wingdings" pitchFamily="2" charset="2"/>
              <a:buChar char="Ø"/>
            </a:pPr>
            <a:r>
              <a:rPr lang="en-US" sz="3400" dirty="0" smtClean="0"/>
              <a:t>33,992 U.S.-born persons registered as Mexican dual citizens in 2014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 smtClean="0"/>
              <a:t>3,434 of them newborn babies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 smtClean="0"/>
              <a:t>About 1,000 “excess births” in border consulates explained by birth </a:t>
            </a:r>
            <a:r>
              <a:rPr lang="en-US" sz="3400" dirty="0" smtClean="0"/>
              <a:t>tourism</a:t>
            </a:r>
            <a:endParaRPr lang="en-US" sz="3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8077200" cy="1219200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Citizenship transformations: the post-exclusive turn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685800" y="1600200"/>
          <a:ext cx="8077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639633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 author’s calculation based on </a:t>
            </a:r>
            <a:r>
              <a:rPr lang="en-US" sz="1200" dirty="0" err="1" smtClean="0"/>
              <a:t>Liebich</a:t>
            </a:r>
            <a:r>
              <a:rPr lang="en-US" sz="1200" dirty="0" smtClean="0"/>
              <a:t> 2000, </a:t>
            </a:r>
            <a:r>
              <a:rPr lang="en-US" sz="1200" dirty="0" err="1" smtClean="0"/>
              <a:t>Bloemraad</a:t>
            </a:r>
            <a:r>
              <a:rPr lang="en-US" sz="1200" dirty="0" smtClean="0"/>
              <a:t> 2004, Escobar 2007, </a:t>
            </a:r>
            <a:r>
              <a:rPr lang="en-US" sz="1200" dirty="0" err="1" smtClean="0"/>
              <a:t>Blatter</a:t>
            </a:r>
            <a:r>
              <a:rPr lang="en-US" sz="1200" dirty="0" smtClean="0"/>
              <a:t> et al. 2009, </a:t>
            </a:r>
            <a:r>
              <a:rPr lang="en-US" sz="1200" dirty="0" err="1" smtClean="0"/>
              <a:t>Pogonyi</a:t>
            </a:r>
            <a:r>
              <a:rPr lang="en-US" sz="1200" dirty="0" smtClean="0"/>
              <a:t> et al. 2010, </a:t>
            </a:r>
            <a:r>
              <a:rPr lang="en-US" sz="1200" dirty="0" err="1" smtClean="0"/>
              <a:t>Shevel</a:t>
            </a:r>
            <a:r>
              <a:rPr lang="en-US" sz="1200" dirty="0" smtClean="0"/>
              <a:t> 2010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15240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Percentage of countries that permitted dual nationality, by year and region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467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Pedro, 35, married+1 from Monterrey</a:t>
            </a:r>
          </a:p>
          <a:p>
            <a:r>
              <a:rPr lang="en-US" dirty="0" smtClean="0"/>
              <a:t>Works in successful family business </a:t>
            </a:r>
          </a:p>
          <a:p>
            <a:r>
              <a:rPr lang="en-US" dirty="0" smtClean="0"/>
              <a:t>6-months old daughter born in U.S.</a:t>
            </a:r>
          </a:p>
          <a:p>
            <a:r>
              <a:rPr lang="en-US" dirty="0" smtClean="0"/>
              <a:t>Cost: $10,000</a:t>
            </a:r>
          </a:p>
          <a:p>
            <a:pPr>
              <a:buNone/>
            </a:pPr>
            <a:r>
              <a:rPr lang="en-US" i="1" dirty="0" smtClean="0"/>
              <a:t>“I want to give my daughter the opportunity to study in the U.S. – she will have open doors. She will be able to work during her studies, and will not have to struggle like I did […] </a:t>
            </a:r>
          </a:p>
          <a:p>
            <a:pPr>
              <a:buNone/>
            </a:pPr>
            <a:r>
              <a:rPr lang="en-US" i="1" dirty="0" smtClean="0"/>
              <a:t>She would also be able to use the U.S. retirement plan which is much better than what we have in Mexico […] And also financial aid [for students]. But this is not what I’m looking for, I don’t want government assistance. These are just added ‘perks’ as the gringos say” 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4676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[Mexican criticism of dual citizenship]</a:t>
            </a:r>
          </a:p>
          <a:p>
            <a:pPr>
              <a:buNone/>
            </a:pPr>
            <a:r>
              <a:rPr lang="en-US" i="1" dirty="0" smtClean="0"/>
              <a:t>“Why not? It’s my problem. Mind your own business […] He who wants to be only Mexican is a hypocritical person”</a:t>
            </a:r>
          </a:p>
          <a:p>
            <a:pPr>
              <a:buNone/>
            </a:pPr>
            <a:r>
              <a:rPr lang="en-US" dirty="0" smtClean="0"/>
              <a:t>[U.S. criticism of birth tourism]</a:t>
            </a:r>
          </a:p>
          <a:p>
            <a:pPr>
              <a:buNone/>
            </a:pPr>
            <a:r>
              <a:rPr lang="en-US" i="1" dirty="0" smtClean="0"/>
              <a:t>“Yes, because many people are simply parasites. If you don’t contribute anything, you cannot demand anything. But if you pay taxes, you have every right to be a citizen. In the Bible it says, ‘He who works, eats’. Not in these words exactly […]</a:t>
            </a:r>
          </a:p>
          <a:p>
            <a:pPr>
              <a:buNone/>
            </a:pPr>
            <a:r>
              <a:rPr lang="en-US" i="1" dirty="0" smtClean="0"/>
              <a:t>And I’ll tell you one more thing about who is American. Unless they are descended from Iroquois, Cherokee, Apache – they’re not American. […] They descend from European grandparents who came to settle the U.S. And now they want to keep other people out!”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Becoming a European Union citizen – from abroad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772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Long-distance naturalization = facilitated naturalization in EU countries on the basis of ancestry or ethnicity </a:t>
            </a: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	(</a:t>
            </a:r>
            <a:r>
              <a:rPr lang="en-US" sz="1900" dirty="0" err="1" smtClean="0"/>
              <a:t>Pogonyi</a:t>
            </a:r>
            <a:r>
              <a:rPr lang="en-US" sz="1900" dirty="0" smtClean="0"/>
              <a:t> et al. 2010; </a:t>
            </a:r>
            <a:r>
              <a:rPr lang="en-US" sz="1900" dirty="0" err="1" smtClean="0"/>
              <a:t>Dumbrava</a:t>
            </a:r>
            <a:r>
              <a:rPr lang="en-US" sz="1900" dirty="0" smtClean="0"/>
              <a:t> 2014)</a:t>
            </a:r>
          </a:p>
          <a:p>
            <a:r>
              <a:rPr lang="en-US" dirty="0" smtClean="0"/>
              <a:t>Since 1991: over 3.5 million long-distance naturalizations in European countries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long-distance naturalizations by world region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828800"/>
          <a:ext cx="7162800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648200"/>
          </a:xfrm>
        </p:spPr>
        <p:txBody>
          <a:bodyPr>
            <a:normAutofit fontScale="85000" lnSpcReduction="20000"/>
          </a:bodyPr>
          <a:lstStyle/>
          <a:p>
            <a:pPr marL="550926" indent="-514350">
              <a:buAutoNum type="arabicPeriod"/>
            </a:pPr>
            <a:r>
              <a:rPr lang="en-US" dirty="0" smtClean="0"/>
              <a:t>Post-exclusive and post-territorial citizenship</a:t>
            </a:r>
          </a:p>
          <a:p>
            <a:pPr marL="550926" indent="-514350">
              <a:buAutoNum type="arabicPeriod"/>
            </a:pPr>
            <a:r>
              <a:rPr lang="en-US" dirty="0" smtClean="0"/>
              <a:t>Scramble for Western citizenship</a:t>
            </a:r>
          </a:p>
          <a:p>
            <a:pPr marL="550926" indent="-514350">
              <a:buAutoNum type="arabicPeriod"/>
            </a:pPr>
            <a:r>
              <a:rPr lang="en-US" dirty="0" smtClean="0"/>
              <a:t>Diverse pathways</a:t>
            </a:r>
          </a:p>
          <a:p>
            <a:pPr marL="852678" lvl="1" indent="-514350">
              <a:buFontTx/>
              <a:buChar char="-"/>
            </a:pPr>
            <a:r>
              <a:rPr lang="en-US" dirty="0" smtClean="0"/>
              <a:t>Evidentiary regimes </a:t>
            </a:r>
          </a:p>
          <a:p>
            <a:pPr marL="852678" lvl="1" indent="-514350">
              <a:buFontTx/>
              <a:buChar char="-"/>
            </a:pPr>
            <a:r>
              <a:rPr lang="en-US" dirty="0" smtClean="0"/>
              <a:t>Bottom-up strategies </a:t>
            </a:r>
          </a:p>
          <a:p>
            <a:pPr marL="852678" lvl="1" indent="-514350">
              <a:buFontTx/>
              <a:buChar char="-"/>
            </a:pPr>
            <a:r>
              <a:rPr lang="en-US" dirty="0" smtClean="0"/>
              <a:t>Citizenship industries  </a:t>
            </a:r>
          </a:p>
          <a:p>
            <a:pPr marL="550926" indent="-514350">
              <a:buAutoNum type="arabicPeriod"/>
            </a:pPr>
            <a:r>
              <a:rPr lang="en-US" dirty="0" smtClean="0"/>
              <a:t>Regional logics: ethnicity in Europe, nativity/residence in North America</a:t>
            </a:r>
          </a:p>
          <a:p>
            <a:pPr marL="550926" indent="-514350">
              <a:buAutoNum type="arabicPeriod"/>
            </a:pPr>
            <a:r>
              <a:rPr lang="en-US" dirty="0" smtClean="0"/>
              <a:t>New angle for studying conceptions of nationality </a:t>
            </a:r>
          </a:p>
          <a:p>
            <a:pPr marL="550926" indent="-514350">
              <a:buAutoNum type="arabicPeriod"/>
            </a:pPr>
            <a:r>
              <a:rPr lang="en-US" dirty="0" smtClean="0"/>
              <a:t>Study cases: Hungarian-Serbian and U.S.-Mexican dual citizenship </a:t>
            </a:r>
          </a:p>
          <a:p>
            <a:pPr marL="550926" indent="-514350">
              <a:buNone/>
            </a:pPr>
            <a:endParaRPr lang="en-US" dirty="0" smtClean="0"/>
          </a:p>
          <a:p>
            <a:pPr marL="55092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Scramble for Western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After 1990: most countries in Europe and Americas permit dual nationality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Worldwide rush to secure dual citizenship from a Western country (U.S., Canada, any EU member) = </a:t>
            </a:r>
            <a:r>
              <a:rPr lang="en-US" u="sng" dirty="0" smtClean="0"/>
              <a:t>compensatory citizenship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Over 3.6 million people acquired EU citizenship on the basis of ancestry or ethnicity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Most applicants are from Eastern Europe and Latin America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Pathways to compensatory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525963"/>
          </a:xfrm>
        </p:spPr>
        <p:txBody>
          <a:bodyPr>
            <a:normAutofit fontScale="92500" lnSpcReduction="10000"/>
          </a:bodyPr>
          <a:lstStyle/>
          <a:p>
            <a:pPr marL="550926" indent="-514350">
              <a:buNone/>
            </a:pPr>
            <a:r>
              <a:rPr lang="en-US" dirty="0" smtClean="0"/>
              <a:t>1. </a:t>
            </a:r>
            <a:r>
              <a:rPr lang="en-US" u="sng" dirty="0" smtClean="0"/>
              <a:t>Descent</a:t>
            </a:r>
            <a:r>
              <a:rPr lang="en-US" dirty="0" smtClean="0"/>
              <a:t> </a:t>
            </a:r>
          </a:p>
          <a:p>
            <a:pPr marL="550926" indent="-514350">
              <a:buNone/>
            </a:pPr>
            <a:r>
              <a:rPr lang="en-US" dirty="0" smtClean="0"/>
              <a:t>Granting countries: Italy, Spain, Germany</a:t>
            </a:r>
            <a:endParaRPr lang="en-US" dirty="0"/>
          </a:p>
          <a:p>
            <a:pPr marL="550926" indent="-514350">
              <a:buNone/>
            </a:pPr>
            <a:r>
              <a:rPr lang="en-US" dirty="0" smtClean="0"/>
              <a:t>Origin countries: Argentina, Brazil, Israel</a:t>
            </a:r>
          </a:p>
          <a:p>
            <a:pPr marL="550926" indent="-514350">
              <a:buNone/>
            </a:pPr>
            <a:r>
              <a:rPr lang="en-US" dirty="0" smtClean="0"/>
              <a:t>2. </a:t>
            </a:r>
            <a:r>
              <a:rPr lang="en-US" u="sng" dirty="0" smtClean="0"/>
              <a:t>Ethnicity</a:t>
            </a:r>
            <a:r>
              <a:rPr lang="en-US" dirty="0" smtClean="0"/>
              <a:t> </a:t>
            </a:r>
          </a:p>
          <a:p>
            <a:pPr marL="550926" indent="-514350">
              <a:buNone/>
            </a:pPr>
            <a:r>
              <a:rPr lang="en-US" dirty="0" smtClean="0"/>
              <a:t>Granting countries: Hungary, Romania, Bulgaria</a:t>
            </a:r>
          </a:p>
          <a:p>
            <a:pPr marL="550926" indent="-514350">
              <a:buNone/>
            </a:pPr>
            <a:r>
              <a:rPr lang="en-US" dirty="0" smtClean="0"/>
              <a:t>Origin countries: Serbia, Ukraine, Moldova</a:t>
            </a:r>
          </a:p>
          <a:p>
            <a:pPr marL="550926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u="sng" dirty="0" smtClean="0">
                <a:solidFill>
                  <a:srgbClr val="FF0000"/>
                </a:solidFill>
              </a:rPr>
              <a:t>Circular migration and birth tourism</a:t>
            </a:r>
          </a:p>
          <a:p>
            <a:pPr marL="550926" indent="-514350">
              <a:buNone/>
            </a:pPr>
            <a:r>
              <a:rPr lang="en-US" dirty="0" smtClean="0"/>
              <a:t>Granting countries: </a:t>
            </a:r>
            <a:r>
              <a:rPr lang="en-US" dirty="0" smtClean="0">
                <a:solidFill>
                  <a:srgbClr val="FF0000"/>
                </a:solidFill>
              </a:rPr>
              <a:t>United States</a:t>
            </a:r>
            <a:r>
              <a:rPr lang="en-US" dirty="0" smtClean="0"/>
              <a:t>, Canada</a:t>
            </a:r>
          </a:p>
          <a:p>
            <a:pPr marL="550926" indent="-514350">
              <a:buNone/>
            </a:pPr>
            <a:r>
              <a:rPr lang="en-US" dirty="0" smtClean="0"/>
              <a:t>Origin countries: </a:t>
            </a:r>
            <a:r>
              <a:rPr lang="en-US" dirty="0" smtClean="0">
                <a:solidFill>
                  <a:srgbClr val="FF0000"/>
                </a:solidFill>
              </a:rPr>
              <a:t>Mexico</a:t>
            </a:r>
            <a:r>
              <a:rPr lang="en-US" dirty="0" smtClean="0"/>
              <a:t>, Taiwan,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en-US" dirty="0" smtClean="0"/>
              <a:t>Fieldwork in </a:t>
            </a:r>
            <a:r>
              <a:rPr lang="en-US" dirty="0" smtClean="0"/>
              <a:t>Monterrey (November </a:t>
            </a:r>
            <a:r>
              <a:rPr lang="en-US" dirty="0" smtClean="0"/>
              <a:t>2014-April 2015)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en-US" dirty="0" smtClean="0"/>
              <a:t>Data: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he-IL" dirty="0" smtClean="0"/>
              <a:t> </a:t>
            </a:r>
            <a:r>
              <a:rPr lang="en-US" dirty="0" smtClean="0"/>
              <a:t>In-depth semi-structured interviews with over </a:t>
            </a:r>
            <a:r>
              <a:rPr lang="en-US" dirty="0" smtClean="0"/>
              <a:t>45 dual </a:t>
            </a:r>
            <a:r>
              <a:rPr lang="en-US" dirty="0" smtClean="0"/>
              <a:t>citizens and applicants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dirty="0" smtClean="0"/>
              <a:t> Interviews with consular staff and professionals </a:t>
            </a:r>
          </a:p>
          <a:p>
            <a:pPr lvl="1">
              <a:buSzPct val="80000"/>
              <a:buFont typeface="Wingdings" pitchFamily="2" charset="2"/>
              <a:buChar char="Ø"/>
            </a:pPr>
            <a:r>
              <a:rPr lang="en-US" dirty="0" smtClean="0"/>
              <a:t> Administrative </a:t>
            </a:r>
            <a:r>
              <a:rPr lang="en-US" dirty="0" smtClean="0"/>
              <a:t>statistics from Mexico and U.S.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U.S</a:t>
            </a:r>
            <a:r>
              <a:rPr lang="en-US" dirty="0" smtClean="0"/>
              <a:t>.-Mexico </a:t>
            </a:r>
            <a:r>
              <a:rPr lang="en-US" dirty="0" smtClean="0"/>
              <a:t>dual </a:t>
            </a:r>
            <a:r>
              <a:rPr lang="en-US" dirty="0" smtClean="0"/>
              <a:t>citizenship: legal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077200" cy="4114800"/>
          </a:xfrm>
        </p:spPr>
        <p:txBody>
          <a:bodyPr>
            <a:normAutofit/>
          </a:bodyPr>
          <a:lstStyle/>
          <a:p>
            <a:pPr lvl="1">
              <a:buSzPct val="70000"/>
              <a:buFont typeface="Wingdings" pitchFamily="2" charset="2"/>
              <a:buChar char="Ø"/>
            </a:pPr>
            <a:r>
              <a:rPr lang="en-US" sz="3200" dirty="0" smtClean="0"/>
              <a:t>U.S</a:t>
            </a:r>
            <a:r>
              <a:rPr lang="en-US" sz="3200" dirty="0" smtClean="0"/>
              <a:t>. automatic </a:t>
            </a:r>
            <a:r>
              <a:rPr lang="en-US" sz="3200" i="1" dirty="0" smtClean="0"/>
              <a:t>jus soli</a:t>
            </a:r>
            <a:r>
              <a:rPr lang="en-US" sz="3200" dirty="0" smtClean="0"/>
              <a:t> (14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</a:t>
            </a:r>
            <a:r>
              <a:rPr lang="en-US" sz="3200" dirty="0" smtClean="0"/>
              <a:t>Amendment)</a:t>
            </a:r>
          </a:p>
          <a:p>
            <a:pPr lvl="1">
              <a:buSzPct val="70000"/>
              <a:buFont typeface="Wingdings" pitchFamily="2" charset="2"/>
              <a:buChar char="Ø"/>
            </a:pPr>
            <a:r>
              <a:rPr lang="en-US" sz="3200" dirty="0" smtClean="0"/>
              <a:t>U.S. tolerates dual nationality since 1967</a:t>
            </a:r>
            <a:endParaRPr lang="en-US" sz="3200" dirty="0" smtClean="0"/>
          </a:p>
          <a:p>
            <a:pPr lvl="1">
              <a:buSzPct val="70000"/>
              <a:buFont typeface="Wingdings" pitchFamily="2" charset="2"/>
              <a:buChar char="Ø"/>
            </a:pPr>
            <a:r>
              <a:rPr lang="en-US" sz="3200" dirty="0" smtClean="0"/>
              <a:t>Mexican 1998 citizenship </a:t>
            </a:r>
            <a:r>
              <a:rPr lang="en-US" sz="3200" dirty="0" smtClean="0"/>
              <a:t>law permits dual nationality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Born in the USA, living in Mexico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724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U.S.-born children of Mexicans “returning” to Mexico:</a:t>
            </a:r>
          </a:p>
          <a:p>
            <a:pPr lvl="1">
              <a:buFontTx/>
              <a:buChar char="-"/>
            </a:pPr>
            <a:r>
              <a:rPr lang="en-US" dirty="0" smtClean="0"/>
              <a:t>Return migration</a:t>
            </a:r>
          </a:p>
          <a:p>
            <a:pPr lvl="1">
              <a:buFontTx/>
              <a:buChar char="-"/>
            </a:pPr>
            <a:r>
              <a:rPr lang="en-US" dirty="0" smtClean="0"/>
              <a:t>Deportation</a:t>
            </a:r>
          </a:p>
          <a:p>
            <a:pPr lvl="1">
              <a:buFontTx/>
              <a:buChar char="-"/>
            </a:pPr>
            <a:r>
              <a:rPr lang="en-US" dirty="0" smtClean="0"/>
              <a:t>Birth tourism</a:t>
            </a:r>
          </a:p>
          <a:p>
            <a:pPr marL="0" lvl="1" indent="0">
              <a:buNone/>
            </a:pPr>
            <a:r>
              <a:rPr lang="en-US" sz="3000" dirty="0" smtClean="0"/>
              <a:t>I focus on birth tourism because it is a </a:t>
            </a:r>
            <a:r>
              <a:rPr lang="en-US" sz="3000" u="sng" dirty="0" smtClean="0"/>
              <a:t>deliberate</a:t>
            </a:r>
            <a:r>
              <a:rPr lang="en-US" sz="3000" dirty="0" smtClean="0"/>
              <a:t> </a:t>
            </a:r>
            <a:r>
              <a:rPr lang="en-US" sz="3000" u="sng" dirty="0" smtClean="0"/>
              <a:t>strategy</a:t>
            </a:r>
            <a:r>
              <a:rPr lang="en-US" sz="3000" dirty="0" smtClean="0"/>
              <a:t> aimed at securing non-resident dual citizenship = </a:t>
            </a:r>
            <a:r>
              <a:rPr lang="en-US" sz="3000" u="sng" dirty="0" smtClean="0"/>
              <a:t>compensatory citizenship  </a:t>
            </a:r>
          </a:p>
          <a:p>
            <a:pPr marL="0" lvl="1" indent="0">
              <a:buNone/>
            </a:pPr>
            <a:r>
              <a:rPr lang="en-US" sz="3000" dirty="0" smtClean="0"/>
              <a:t>(not immigrants, not “anchor babies”)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U.S.-Mexican case: </a:t>
            </a:r>
            <a:br>
              <a:rPr lang="en-US" dirty="0" smtClean="0"/>
            </a:br>
            <a:r>
              <a:rPr lang="en-US" dirty="0" smtClean="0"/>
              <a:t>Basic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239000" cy="3992563"/>
          </a:xfrm>
        </p:spPr>
        <p:txBody>
          <a:bodyPr/>
          <a:lstStyle/>
          <a:p>
            <a:pPr marL="550926" indent="-514350">
              <a:buAutoNum type="arabicPeriod"/>
            </a:pPr>
            <a:r>
              <a:rPr lang="en-US" sz="3200" dirty="0" smtClean="0"/>
              <a:t>Demographic situation</a:t>
            </a:r>
          </a:p>
          <a:p>
            <a:pPr marL="550926" indent="-514350">
              <a:buAutoNum type="arabicPeriod"/>
            </a:pPr>
            <a:r>
              <a:rPr lang="en-US" sz="3200" dirty="0" smtClean="0"/>
              <a:t>Citizenship strategies</a:t>
            </a:r>
          </a:p>
          <a:p>
            <a:pPr marL="550926" indent="-514350">
              <a:buAutoNum type="arabicPeriod"/>
            </a:pPr>
            <a:r>
              <a:rPr lang="en-US" sz="3200" dirty="0" smtClean="0"/>
              <a:t>Justifying dual citizenship </a:t>
            </a:r>
          </a:p>
          <a:p>
            <a:pPr marL="550926" indent="-514350">
              <a:buAutoNum type="arabicPeriod"/>
            </a:pPr>
            <a:endParaRPr lang="en-US" dirty="0" smtClean="0"/>
          </a:p>
          <a:p>
            <a:pPr marL="550926" indent="-514350">
              <a:buAutoNum type="arabicPeriod"/>
            </a:pPr>
            <a:endParaRPr lang="en-US" dirty="0" smtClean="0"/>
          </a:p>
          <a:p>
            <a:pPr marL="55092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21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Growth of U.S.-born population in Mexico</a:t>
            </a:r>
            <a:endParaRPr lang="en-US" sz="36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198689" y="6596390"/>
            <a:ext cx="394531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Sources: INEGI 2011; Chavez and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Cobo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2012;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Chavez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2013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914400" y="1600200"/>
          <a:ext cx="7162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4102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At least 680,000 are presumably dual citizens</a:t>
            </a:r>
          </a:p>
          <a:p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1143000"/>
            <a:ext cx="617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U.S.-born and other foreign-born </a:t>
            </a:r>
            <a:r>
              <a:rPr lang="en-US" dirty="0" smtClean="0"/>
              <a:t>in Mexico, 1970-2010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10061</TotalTime>
  <Words>1381</Words>
  <Application>Microsoft Office PowerPoint</Application>
  <PresentationFormat>On-screen Show (4:3)</PresentationFormat>
  <Paragraphs>179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Technic</vt:lpstr>
      <vt:lpstr>Slide 1</vt:lpstr>
      <vt:lpstr>Key points  </vt:lpstr>
      <vt:lpstr>Scramble for Western citizenship</vt:lpstr>
      <vt:lpstr>Pathways to compensatory citizenship</vt:lpstr>
      <vt:lpstr>Data and methods</vt:lpstr>
      <vt:lpstr>U.S.-Mexico dual citizenship: legal basis</vt:lpstr>
      <vt:lpstr>Born in the USA, living in Mexico </vt:lpstr>
      <vt:lpstr>The U.S.-Mexican case:  Basic characteristics</vt:lpstr>
      <vt:lpstr>Growth of U.S.-born population in Mexico</vt:lpstr>
      <vt:lpstr>Growing interest in dual citizenship</vt:lpstr>
      <vt:lpstr>Classification struggle over place of birth</vt:lpstr>
      <vt:lpstr>Example: birth clinic in El Paso, TX</vt:lpstr>
      <vt:lpstr>Justifying dual citizenship:  Facing Mexico </vt:lpstr>
      <vt:lpstr>Justifying dual citizenship:  Facing USA</vt:lpstr>
      <vt:lpstr>Conclusions</vt:lpstr>
      <vt:lpstr>Thank you! </vt:lpstr>
      <vt:lpstr>Slide 17</vt:lpstr>
      <vt:lpstr>Compensatory citizenship</vt:lpstr>
      <vt:lpstr>Growth of U.S.-born population in Mexico</vt:lpstr>
      <vt:lpstr>Growing interest in dual citizenship</vt:lpstr>
      <vt:lpstr>Birth tourism: INEGI evidence</vt:lpstr>
      <vt:lpstr>Birth tourism: consular evidence</vt:lpstr>
      <vt:lpstr>Citizenship transformations: the post-exclusive turn</vt:lpstr>
      <vt:lpstr>Slide 24</vt:lpstr>
      <vt:lpstr>Slide 25</vt:lpstr>
      <vt:lpstr>Slide 26</vt:lpstr>
      <vt:lpstr>Becoming a European Union citizen – from abroad </vt:lpstr>
      <vt:lpstr>Distribution of long-distance naturalizations by world region</vt:lpstr>
      <vt:lpstr>Paper outline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Yossi Harpaz</dc:creator>
  <cp:lastModifiedBy>Yossi Harpaz</cp:lastModifiedBy>
  <cp:revision>187</cp:revision>
  <dcterms:created xsi:type="dcterms:W3CDTF">2006-08-16T00:00:00Z</dcterms:created>
  <dcterms:modified xsi:type="dcterms:W3CDTF">2015-09-24T16:55:41Z</dcterms:modified>
</cp:coreProperties>
</file>