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61" r:id="rId6"/>
    <p:sldId id="291" r:id="rId7"/>
    <p:sldId id="292" r:id="rId8"/>
    <p:sldId id="266" r:id="rId9"/>
    <p:sldId id="273" r:id="rId10"/>
    <p:sldId id="268" r:id="rId11"/>
    <p:sldId id="293" r:id="rId12"/>
    <p:sldId id="294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009" autoAdjust="0"/>
  </p:normalViewPr>
  <p:slideViewPr>
    <p:cSldViewPr>
      <p:cViewPr varScale="1">
        <p:scale>
          <a:sx n="48" d="100"/>
          <a:sy n="48" d="100"/>
        </p:scale>
        <p:origin x="-11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3"/>
  <c:chart>
    <c:autoTitleDeleted val="1"/>
    <c:plotArea>
      <c:layout>
        <c:manualLayout>
          <c:layoutTarget val="inner"/>
          <c:xMode val="edge"/>
          <c:yMode val="edge"/>
          <c:x val="3.5566467273616814E-2"/>
          <c:y val="1.5274349328858409E-2"/>
          <c:w val="0.91183216484717977"/>
          <c:h val="0.77599100815725897"/>
        </c:manualLayout>
      </c:layout>
      <c:line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pourcentage</c:v>
                </c:pt>
              </c:strCache>
            </c:strRef>
          </c:tx>
          <c:cat>
            <c:strRef>
              <c:f>Hoja1!$A$2:$A$17</c:f>
              <c:strCache>
                <c:ptCount val="16"/>
                <c:pt idx="0">
                  <c:v>California</c:v>
                </c:pt>
                <c:pt idx="1">
                  <c:v>Texas</c:v>
                </c:pt>
                <c:pt idx="2">
                  <c:v>Illinois</c:v>
                </c:pt>
                <c:pt idx="3">
                  <c:v>Arizona</c:v>
                </c:pt>
                <c:pt idx="4">
                  <c:v>Washington</c:v>
                </c:pt>
                <c:pt idx="5">
                  <c:v>New York</c:v>
                </c:pt>
                <c:pt idx="6">
                  <c:v>Colorado</c:v>
                </c:pt>
                <c:pt idx="7">
                  <c:v>Georgia</c:v>
                </c:pt>
                <c:pt idx="8">
                  <c:v>Florida</c:v>
                </c:pt>
                <c:pt idx="9">
                  <c:v>Nevada</c:v>
                </c:pt>
                <c:pt idx="10">
                  <c:v>Minnesota</c:v>
                </c:pt>
                <c:pt idx="11">
                  <c:v>Michigan</c:v>
                </c:pt>
                <c:pt idx="12">
                  <c:v>Oklahoma</c:v>
                </c:pt>
                <c:pt idx="13">
                  <c:v>Utah</c:v>
                </c:pt>
                <c:pt idx="14">
                  <c:v>Other 25 states</c:v>
                </c:pt>
                <c:pt idx="15">
                  <c:v>Do not remember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38.4</c:v>
                </c:pt>
                <c:pt idx="1">
                  <c:v>22.8</c:v>
                </c:pt>
                <c:pt idx="2">
                  <c:v>5.2</c:v>
                </c:pt>
                <c:pt idx="3">
                  <c:v>3.1</c:v>
                </c:pt>
                <c:pt idx="4">
                  <c:v>3.4</c:v>
                </c:pt>
                <c:pt idx="5">
                  <c:v>2.9</c:v>
                </c:pt>
                <c:pt idx="6">
                  <c:v>2.9</c:v>
                </c:pt>
                <c:pt idx="7">
                  <c:v>2.1</c:v>
                </c:pt>
                <c:pt idx="8">
                  <c:v>1.5</c:v>
                </c:pt>
                <c:pt idx="9">
                  <c:v>1.4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0.70000000000000118</c:v>
                </c:pt>
                <c:pt idx="13">
                  <c:v>0.6000000000000012</c:v>
                </c:pt>
                <c:pt idx="14">
                  <c:v>9.5</c:v>
                </c:pt>
                <c:pt idx="15">
                  <c:v>4</c:v>
                </c:pt>
              </c:numCache>
            </c:numRef>
          </c:val>
        </c:ser>
        <c:marker val="1"/>
        <c:axId val="99195904"/>
        <c:axId val="100326784"/>
      </c:lineChart>
      <c:catAx>
        <c:axId val="99195904"/>
        <c:scaling>
          <c:orientation val="minMax"/>
        </c:scaling>
        <c:axPos val="b"/>
        <c:majorTickMark val="none"/>
        <c:tickLblPos val="nextTo"/>
        <c:crossAx val="100326784"/>
        <c:crosses val="autoZero"/>
        <c:auto val="1"/>
        <c:lblAlgn val="ctr"/>
        <c:lblOffset val="100"/>
      </c:catAx>
      <c:valAx>
        <c:axId val="1003267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9195904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C278-F95A-934B-8965-B1ABC9B89DAE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6C2C7-1CB4-4C41-8AD4-176529CB1BC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145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should say ‘25 other States.</a:t>
            </a:r>
            <a:r>
              <a:rPr lang="en-US" baseline="0" dirty="0" smtClean="0"/>
              <a:t>  (Students from 39 of 50 states.)  Given that U.S. states that transnational students have lived in varied a lot by receiving state, we don’t know how representative these percentages are of the U.S. school experience sites of Mexico’s transnational population.  Given slide #9, the ‘do not remember population seems incorrect.  Was it 14% (instead of 4%)?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C2C7-1CB4-4C41-8AD4-176529CB1BC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52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1E6038-10F9-4F52-BC73-581A3533A2F0}" type="datetimeFigureOut">
              <a:rPr lang="es-MX" smtClean="0"/>
              <a:pPr/>
              <a:t>25/09/2015</a:t>
            </a:fld>
            <a:endParaRPr lang="es-MX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5EB9D2-ED62-4185-9DEF-5894F3A4E3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err="1" smtClean="0"/>
              <a:t>Niños</a:t>
            </a:r>
            <a:r>
              <a:rPr lang="en-GB" dirty="0" smtClean="0"/>
              <a:t> </a:t>
            </a:r>
            <a:r>
              <a:rPr lang="en-GB" dirty="0" err="1" smtClean="0"/>
              <a:t>retornando</a:t>
            </a:r>
            <a:r>
              <a:rPr lang="en-GB" dirty="0" smtClean="0"/>
              <a:t> de </a:t>
            </a:r>
            <a:r>
              <a:rPr lang="en-GB" dirty="0" err="1" smtClean="0"/>
              <a:t>Estados</a:t>
            </a:r>
            <a:r>
              <a:rPr lang="en-GB" dirty="0" smtClean="0"/>
              <a:t> </a:t>
            </a:r>
            <a:r>
              <a:rPr lang="en-GB" dirty="0" err="1" smtClean="0"/>
              <a:t>unidos</a:t>
            </a:r>
            <a:r>
              <a:rPr lang="en-GB" dirty="0" smtClean="0"/>
              <a:t> a </a:t>
            </a:r>
            <a:r>
              <a:rPr lang="en-GB" dirty="0" err="1" smtClean="0"/>
              <a:t>méxico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512168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Coloquio </a:t>
            </a:r>
            <a:r>
              <a:rPr lang="es-MX" i="1" dirty="0" smtClean="0"/>
              <a:t>La Frontera Noreste de México: migración y desarrollo</a:t>
            </a:r>
            <a:r>
              <a:rPr lang="es-MX" dirty="0" smtClean="0"/>
              <a:t>. Monterrey, N. L. 24 y 25 de septiembre 2015. El Colegio de la Frontera Norte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555776" y="5013176"/>
            <a:ext cx="55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/>
              <a:t>Víctor Zúñiga, </a:t>
            </a:r>
            <a:r>
              <a:rPr lang="es-MX" dirty="0" err="1" smtClean="0"/>
              <a:t>Tecnologico</a:t>
            </a:r>
            <a:r>
              <a:rPr lang="es-MX" dirty="0" smtClean="0"/>
              <a:t> de Monterrey, doctorado en ciencias sociales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136904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1187624" y="18864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Returning geographies: The case of Puebla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Students’ Exposition to international migration (four samples)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611560" y="1844824"/>
          <a:ext cx="7632849" cy="47904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715247"/>
                <a:gridCol w="2658633"/>
                <a:gridCol w="1715247"/>
                <a:gridCol w="15437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>
                          <a:latin typeface="+mn-lt"/>
                        </a:rPr>
                        <a:t>Types of migrant</a:t>
                      </a:r>
                      <a:r>
                        <a:rPr lang="en-US" sz="2400" b="1" baseline="0" noProof="0" dirty="0" smtClean="0">
                          <a:latin typeface="+mn-lt"/>
                        </a:rPr>
                        <a:t> children</a:t>
                      </a:r>
                      <a:endParaRPr lang="en-US" sz="24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latin typeface="+mn-lt"/>
                        </a:rPr>
                        <a:t>Definition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latin typeface="+mn-lt"/>
                        </a:rPr>
                        <a:t>Results</a:t>
                      </a:r>
                      <a:r>
                        <a:rPr lang="en-US" baseline="0" noProof="0" dirty="0" smtClean="0">
                          <a:latin typeface="+mn-lt"/>
                        </a:rPr>
                        <a:t> from our surveys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latin typeface="+mn-lt"/>
                        </a:rPr>
                        <a:t>National</a:t>
                      </a:r>
                      <a:r>
                        <a:rPr lang="en-US" baseline="0" noProof="0" dirty="0" smtClean="0">
                          <a:latin typeface="+mn-lt"/>
                        </a:rPr>
                        <a:t> estimations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Returnees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noProof="0" dirty="0" smtClean="0">
                          <a:latin typeface="+mn-lt"/>
                        </a:rPr>
                        <a:t>Born in Mexico, a</a:t>
                      </a:r>
                      <a:r>
                        <a:rPr lang="en-US" sz="1600" baseline="0" noProof="0" dirty="0" smtClean="0">
                          <a:latin typeface="+mn-lt"/>
                        </a:rPr>
                        <a:t> period in the U.S., then return</a:t>
                      </a:r>
                      <a:endParaRPr lang="en-US" sz="16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1.3%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260,000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International migrants (dual nationality)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latin typeface="+mn-lt"/>
                        </a:rPr>
                        <a:t>Born in the U.S. and living in Mexico</a:t>
                      </a:r>
                      <a:endParaRPr lang="en-US" sz="16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1.6%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320,000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Children left behind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>
                          <a:latin typeface="+mn-lt"/>
                          <a:cs typeface="Arial" pitchFamily="34" charset="0"/>
                        </a:rPr>
                        <a:t>Born in Mexico, but their father</a:t>
                      </a:r>
                      <a:r>
                        <a:rPr lang="en-US" sz="1600" b="0" baseline="0" noProof="0" dirty="0" smtClean="0">
                          <a:latin typeface="+mn-lt"/>
                          <a:cs typeface="Arial" pitchFamily="34" charset="0"/>
                        </a:rPr>
                        <a:t> and/or mother are in the U.S.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of the day of the survey</a:t>
                      </a:r>
                      <a:endParaRPr lang="en-US" sz="1600" b="0" noProof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7.8%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1,560,000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+mn-lt"/>
                        </a:rPr>
                        <a:t>Total</a:t>
                      </a:r>
                      <a:endParaRPr lang="es-MX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10.7%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latin typeface="+mn-lt"/>
                        </a:rPr>
                        <a:t>2,140,000</a:t>
                      </a:r>
                      <a:endParaRPr lang="en-US" noProof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Family</a:t>
            </a:r>
            <a:r>
              <a:rPr lang="es-MX" dirty="0" smtClean="0"/>
              <a:t> </a:t>
            </a:r>
            <a:r>
              <a:rPr lang="es-MX" dirty="0" err="1" smtClean="0"/>
              <a:t>separation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67544" y="1988840"/>
          <a:ext cx="7632849" cy="396044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526569"/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</a:tblGrid>
              <a:tr h="661154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MIGRANTS (returnees and international migrants)</a:t>
                      </a:r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MX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MIGRANTS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3339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 smtClean="0"/>
                        <a:t>Separated from their mothers</a:t>
                      </a:r>
                      <a:endParaRPr lang="en-US" sz="1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 smtClean="0"/>
                        <a:t>Separated from their fathers</a:t>
                      </a:r>
                      <a:endParaRPr lang="en-US" sz="1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Separated from their mothers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Separated from their fathers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73179">
                <a:tc>
                  <a:txBody>
                    <a:bodyPr/>
                    <a:lstStyle/>
                    <a:p>
                      <a:r>
                        <a:rPr lang="es-MX" dirty="0" smtClean="0"/>
                        <a:t>STATES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</a:t>
                      </a:r>
                      <a:endParaRPr lang="es-MX" sz="1400" dirty="0"/>
                    </a:p>
                  </a:txBody>
                  <a:tcPr/>
                </a:tc>
              </a:tr>
              <a:tr h="473179">
                <a:tc>
                  <a:txBody>
                    <a:bodyPr/>
                    <a:lstStyle/>
                    <a:p>
                      <a:r>
                        <a:rPr lang="es-MX" dirty="0" smtClean="0"/>
                        <a:t>NL (2004)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+mn-lt"/>
                          <a:ea typeface="Calibri"/>
                          <a:cs typeface="Times New Roman"/>
                        </a:rPr>
                        <a:t>7.5%</a:t>
                      </a:r>
                      <a:endParaRPr lang="es-MX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91.7%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19.0%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81.0%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latin typeface="+mn-lt"/>
                          <a:ea typeface="Calibri"/>
                          <a:cs typeface="Times New Roman"/>
                        </a:rPr>
                        <a:t>0.5%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99.5%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4.1%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95.9%</a:t>
                      </a:r>
                    </a:p>
                  </a:txBody>
                  <a:tcPr marL="68580" marR="68580" marT="0" marB="0"/>
                </a:tc>
              </a:tr>
              <a:tr h="473179">
                <a:tc>
                  <a:txBody>
                    <a:bodyPr/>
                    <a:lstStyle/>
                    <a:p>
                      <a:r>
                        <a:rPr lang="es-MX" dirty="0" smtClean="0"/>
                        <a:t>ZAC (2005)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4.3%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95.7%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+mn-lt"/>
                          <a:ea typeface="Calibri"/>
                          <a:cs typeface="Times New Roman"/>
                        </a:rPr>
                        <a:t>30.1%</a:t>
                      </a:r>
                      <a:endParaRPr lang="es-MX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69.9%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1.4%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98.6%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latin typeface="+mn-lt"/>
                          <a:ea typeface="Calibri"/>
                          <a:cs typeface="Times New Roman"/>
                        </a:rPr>
                        <a:t>15.3%</a:t>
                      </a:r>
                      <a:endParaRPr lang="es-MX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84.7%</a:t>
                      </a:r>
                    </a:p>
                  </a:txBody>
                  <a:tcPr marL="68580" marR="68580" marT="0" marB="0"/>
                </a:tc>
              </a:tr>
              <a:tr h="473179">
                <a:tc>
                  <a:txBody>
                    <a:bodyPr/>
                    <a:lstStyle/>
                    <a:p>
                      <a:r>
                        <a:rPr lang="es-MX" dirty="0" smtClean="0"/>
                        <a:t>PUE (2009)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latin typeface="+mn-lt"/>
                          <a:ea typeface="Calibri"/>
                          <a:cs typeface="Times New Roman"/>
                        </a:rPr>
                        <a:t>9.9%</a:t>
                      </a:r>
                      <a:endParaRPr lang="es-MX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90.1%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+mn-lt"/>
                          <a:ea typeface="Calibri"/>
                          <a:cs typeface="Times New Roman"/>
                        </a:rPr>
                        <a:t>30.3%</a:t>
                      </a:r>
                      <a:endParaRPr lang="es-MX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69.7%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+mn-lt"/>
                          <a:ea typeface="Calibri"/>
                          <a:cs typeface="Times New Roman"/>
                        </a:rPr>
                        <a:t>2.0%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98.0%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latin typeface="+mn-lt"/>
                          <a:ea typeface="Calibri"/>
                          <a:cs typeface="Times New Roman"/>
                        </a:rPr>
                        <a:t>8.1%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91.9%</a:t>
                      </a:r>
                    </a:p>
                  </a:txBody>
                  <a:tcPr marL="68580" marR="68580" marT="0" marB="0"/>
                </a:tc>
              </a:tr>
              <a:tr h="473179">
                <a:tc>
                  <a:txBody>
                    <a:bodyPr/>
                    <a:lstStyle/>
                    <a:p>
                      <a:r>
                        <a:rPr lang="es-MX" dirty="0" smtClean="0"/>
                        <a:t>JAL (2010)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4.0%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96.0%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19.3%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+mn-lt"/>
                          <a:ea typeface="Calibri"/>
                          <a:cs typeface="Times New Roman"/>
                        </a:rPr>
                        <a:t>80.7%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latin typeface="+mn-lt"/>
                          <a:ea typeface="Calibri"/>
                          <a:cs typeface="Times New Roman"/>
                        </a:rPr>
                        <a:t>0.6%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99.4%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4.6%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+mn-lt"/>
                          <a:ea typeface="Calibri"/>
                          <a:cs typeface="Times New Roman"/>
                        </a:rPr>
                        <a:t>95.4%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Purposes:  </a:t>
            </a:r>
          </a:p>
          <a:p>
            <a:pPr lvl="1"/>
            <a:r>
              <a:rPr lang="en-US" dirty="0" smtClean="0"/>
              <a:t>To present the main quantitative findings drawn from four surveys we conducted in Nuevo León (2004/2005), Zacatecas (2005/2006), Puebla (2009/2010), Jalisco (2010/2011</a:t>
            </a:r>
            <a:r>
              <a:rPr lang="en-US" dirty="0" smtClean="0"/>
              <a:t>)</a:t>
            </a:r>
            <a:r>
              <a:rPr lang="en-US" dirty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Binational (U.S./Mexico team), interdisciplinary working in return migration from the U.S. to </a:t>
            </a:r>
            <a:r>
              <a:rPr lang="en-US" dirty="0" err="1" smtClean="0"/>
              <a:t>Mex</a:t>
            </a:r>
            <a:r>
              <a:rPr lang="en-US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Edmund T. Hamann, UNL, anthropology/education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Juan Sánchez, IIIEPE-Nuevo León, education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Rubén Hernández-León, UCLA, sociology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Shinji Hirai, CIESAS-Noreste, anthropology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William England, UNL, education/geography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Anabela Sánchez, UDEM, sociology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Mariana Gabarrot, Monterrey-Tec, geography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Catalina Panait, Monterrey-Tec, linguistics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Betsabé Román, education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Jennifer Stacy, UNL, education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José Juan Olvera, CIESAS-Noreste, sociology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Víctor Zúñiga, UDEM, sociology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research journey:</a:t>
            </a:r>
          </a:p>
          <a:p>
            <a:pPr lvl="1"/>
            <a:r>
              <a:rPr lang="en-US" dirty="0" smtClean="0"/>
              <a:t>1997-2004: Georgia (Dalton city, and Whitfield, Murray, Chattooga, Calhoun, and Tifton counties).</a:t>
            </a:r>
          </a:p>
          <a:p>
            <a:pPr lvl="1"/>
            <a:r>
              <a:rPr lang="en-US" dirty="0" smtClean="0"/>
              <a:t>2004-2005: Nuevo León.</a:t>
            </a:r>
          </a:p>
          <a:p>
            <a:pPr lvl="1"/>
            <a:r>
              <a:rPr lang="en-US" dirty="0" smtClean="0"/>
              <a:t>2005:-2006: Zacatecas.</a:t>
            </a:r>
          </a:p>
          <a:p>
            <a:pPr lvl="1"/>
            <a:r>
              <a:rPr lang="en-US" dirty="0" smtClean="0"/>
              <a:t>2009:-2010: Puebla</a:t>
            </a:r>
          </a:p>
          <a:p>
            <a:pPr lvl="1"/>
            <a:r>
              <a:rPr lang="en-US" dirty="0" smtClean="0"/>
              <a:t>2010-2011: Jalisco</a:t>
            </a:r>
          </a:p>
          <a:p>
            <a:pPr lvl="1"/>
            <a:r>
              <a:rPr lang="en-US" dirty="0" smtClean="0"/>
              <a:t>2013-2016: Morelos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data</a:t>
            </a:r>
            <a:endParaRPr lang="en-U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59688" cy="489917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1997, conducting fieldwork in Dalton and Whitfield County, Georgia, we heard from local principals and teachers that </a:t>
            </a:r>
            <a:r>
              <a:rPr lang="en-US" i="1" dirty="0" smtClean="0"/>
              <a:t>Latino</a:t>
            </a:r>
            <a:r>
              <a:rPr lang="en-US" dirty="0" smtClean="0"/>
              <a:t> students sometimes “disappeared” from the schools (Hamann, 2003; Hernández-León and Zúñiga, 2000; Zúñiga and Hernández-León, 2009).</a:t>
            </a:r>
          </a:p>
          <a:p>
            <a:r>
              <a:rPr lang="en-US" dirty="0" smtClean="0"/>
              <a:t>The “disappearances” led one of us (Hamann, 2001) to develop a concept—the </a:t>
            </a:r>
            <a:r>
              <a:rPr lang="en-US" i="1" dirty="0" smtClean="0"/>
              <a:t>sojourner student </a:t>
            </a:r>
            <a:r>
              <a:rPr lang="en-US" dirty="0" smtClean="0"/>
              <a:t>(which resisted the either/or nature of the sojourner vs. settler debate)—and draw from it various pedagogical/political conclusions.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Sources</a:t>
            </a:r>
            <a:r>
              <a:rPr lang="es-MX" dirty="0" smtClean="0"/>
              <a:t> of data</a:t>
            </a:r>
            <a:endParaRPr lang="es-MX" dirty="0"/>
          </a:p>
        </p:txBody>
      </p:sp>
      <p:graphicFrame>
        <p:nvGraphicFramePr>
          <p:cNvPr id="36866" name="Object 3"/>
          <p:cNvGraphicFramePr>
            <a:graphicFrameLocks noChangeAspect="1"/>
          </p:cNvGraphicFramePr>
          <p:nvPr/>
        </p:nvGraphicFramePr>
        <p:xfrm>
          <a:off x="539552" y="1484784"/>
          <a:ext cx="7850188" cy="4540250"/>
        </p:xfrm>
        <a:graphic>
          <a:graphicData uri="http://schemas.openxmlformats.org/presentationml/2006/ole">
            <p:oleObj spid="_x0000_s36870" name="Documento" r:id="rId3" imgW="5924367" imgH="342502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Quantitative results: estimations from the samples</a:t>
            </a:r>
            <a:endParaRPr lang="en-U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0" y="1484784"/>
          <a:ext cx="8892479" cy="4516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151"/>
                <a:gridCol w="1258370"/>
                <a:gridCol w="671131"/>
                <a:gridCol w="1258370"/>
                <a:gridCol w="755022"/>
                <a:gridCol w="1174479"/>
                <a:gridCol w="615675"/>
                <a:gridCol w="1218842"/>
                <a:gridCol w="514439"/>
              </a:tblGrid>
              <a:tr h="786156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Categories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N.L</a:t>
                      </a:r>
                    </a:p>
                    <a:p>
                      <a:r>
                        <a:rPr lang="en-US" sz="1600" noProof="0" dirty="0" smtClean="0"/>
                        <a:t>2004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N. L. %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err="1" smtClean="0"/>
                        <a:t>Zac</a:t>
                      </a:r>
                      <a:r>
                        <a:rPr lang="en-US" sz="1600" baseline="0" noProof="0" dirty="0" smtClean="0"/>
                        <a:t> </a:t>
                      </a:r>
                    </a:p>
                    <a:p>
                      <a:r>
                        <a:rPr lang="en-US" sz="1600" baseline="0" noProof="0" dirty="0" smtClean="0"/>
                        <a:t>2005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err="1" smtClean="0"/>
                        <a:t>Zac</a:t>
                      </a:r>
                      <a:r>
                        <a:rPr lang="en-US" sz="1200" noProof="0" dirty="0" smtClean="0"/>
                        <a:t>  %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Puebla</a:t>
                      </a:r>
                      <a:r>
                        <a:rPr lang="en-US" sz="1600" baseline="0" noProof="0" dirty="0" smtClean="0"/>
                        <a:t> 2009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err="1" smtClean="0"/>
                        <a:t>Pue</a:t>
                      </a:r>
                      <a:r>
                        <a:rPr lang="en-US" sz="1200" noProof="0" dirty="0" smtClean="0"/>
                        <a:t>%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Jalisco 2010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err="1" smtClean="0"/>
                        <a:t>Jal</a:t>
                      </a:r>
                      <a:endParaRPr lang="en-US" sz="1200" noProof="0" dirty="0" smtClean="0"/>
                    </a:p>
                    <a:p>
                      <a:r>
                        <a:rPr lang="en-US" sz="1200" noProof="0" dirty="0" smtClean="0"/>
                        <a:t>%</a:t>
                      </a:r>
                      <a:endParaRPr lang="en-US" sz="1200" noProof="0" dirty="0"/>
                    </a:p>
                  </a:txBody>
                  <a:tcPr/>
                </a:tc>
              </a:tr>
              <a:tr h="455471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returnees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11,000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noProof="0" dirty="0" smtClean="0"/>
                    </a:p>
                    <a:p>
                      <a:r>
                        <a:rPr lang="en-US" sz="1200" noProof="0" dirty="0" smtClean="0"/>
                        <a:t>2.5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4,000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noProof="0" dirty="0" smtClean="0"/>
                    </a:p>
                    <a:p>
                      <a:r>
                        <a:rPr lang="en-US" sz="1200" noProof="0" dirty="0" smtClean="0"/>
                        <a:t>3.3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4,000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noProof="0" dirty="0" smtClean="0"/>
                    </a:p>
                    <a:p>
                      <a:r>
                        <a:rPr lang="en-US" sz="1200" noProof="0" dirty="0" smtClean="0"/>
                        <a:t>1.2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30,000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noProof="0" dirty="0" smtClean="0"/>
                    </a:p>
                    <a:p>
                      <a:r>
                        <a:rPr lang="en-US" sz="1200" noProof="0" dirty="0" smtClean="0"/>
                        <a:t>4.7</a:t>
                      </a:r>
                      <a:endParaRPr lang="en-US" sz="1200" noProof="0" dirty="0"/>
                    </a:p>
                  </a:txBody>
                  <a:tcPr/>
                </a:tc>
              </a:tr>
              <a:tr h="786156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International migrants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6,000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5,000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8,000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34,000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786156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Children left behind (*)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32,000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4.5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43,000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15.3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85,000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8.8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58,000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4.3</a:t>
                      </a:r>
                      <a:endParaRPr lang="en-US" sz="1200" noProof="0" dirty="0"/>
                    </a:p>
                  </a:txBody>
                  <a:tcPr/>
                </a:tc>
              </a:tr>
              <a:tr h="1123079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No links with migration</a:t>
                      </a:r>
                      <a:r>
                        <a:rPr lang="en-US" sz="1600" baseline="0" noProof="0" dirty="0" smtClean="0"/>
                        <a:t> to the U.S.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655,000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93.0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230,000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81.4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869,000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90.0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1,226,000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91</a:t>
                      </a:r>
                      <a:endParaRPr lang="en-US" sz="1200" noProof="0" dirty="0"/>
                    </a:p>
                  </a:txBody>
                  <a:tcPr/>
                </a:tc>
              </a:tr>
              <a:tr h="455471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Total enrolment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704,000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100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282,000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100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966,000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100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1,348,000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100</a:t>
                      </a:r>
                      <a:endParaRPr lang="en-US" sz="12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Where are children coming from?</a:t>
            </a:r>
            <a:endParaRPr lang="en-US" dirty="0"/>
          </a:p>
        </p:txBody>
      </p:sp>
      <p:graphicFrame>
        <p:nvGraphicFramePr>
          <p:cNvPr id="5" name="4 Gráfico"/>
          <p:cNvGraphicFramePr/>
          <p:nvPr/>
        </p:nvGraphicFramePr>
        <p:xfrm>
          <a:off x="467544" y="1340768"/>
          <a:ext cx="8208912" cy="5036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Where are children coming from?</a:t>
            </a:r>
            <a:endParaRPr lang="en-US" dirty="0"/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8975" y="2185988"/>
          <a:ext cx="7332663" cy="3276600"/>
        </p:xfrm>
        <a:graphic>
          <a:graphicData uri="http://schemas.openxmlformats.org/presentationml/2006/ole">
            <p:oleObj spid="_x0000_s5126" name="Documento" r:id="rId3" imgW="5748087" imgH="256884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1146</TotalTime>
  <Words>695</Words>
  <Application>Microsoft Office PowerPoint</Application>
  <PresentationFormat>Presentación en pantalla (4:3)</PresentationFormat>
  <Paragraphs>167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Viajes</vt:lpstr>
      <vt:lpstr>Documento</vt:lpstr>
      <vt:lpstr>Niños retornando de Estados unidos a méxico</vt:lpstr>
      <vt:lpstr>introduction</vt:lpstr>
      <vt:lpstr>introduction</vt:lpstr>
      <vt:lpstr>introduction</vt:lpstr>
      <vt:lpstr>Sources of data</vt:lpstr>
      <vt:lpstr>Sources of data</vt:lpstr>
      <vt:lpstr>Quantitative results: estimations from the samples</vt:lpstr>
      <vt:lpstr>Where are children coming from?</vt:lpstr>
      <vt:lpstr>Where are children coming from?</vt:lpstr>
      <vt:lpstr>Diapositiva 10</vt:lpstr>
      <vt:lpstr>Students’ Exposition to international migration (four samples)</vt:lpstr>
      <vt:lpstr>Family separation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American-Mexican Children</dc:title>
  <dc:creator>vzuniga</dc:creator>
  <cp:lastModifiedBy>vzuniga</cp:lastModifiedBy>
  <cp:revision>17</cp:revision>
  <dcterms:created xsi:type="dcterms:W3CDTF">2014-02-02T23:32:41Z</dcterms:created>
  <dcterms:modified xsi:type="dcterms:W3CDTF">2015-09-25T14:23:04Z</dcterms:modified>
</cp:coreProperties>
</file>