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300" r:id="rId4"/>
    <p:sldId id="277" r:id="rId5"/>
    <p:sldId id="278" r:id="rId6"/>
    <p:sldId id="279" r:id="rId7"/>
    <p:sldId id="280" r:id="rId8"/>
    <p:sldId id="292" r:id="rId9"/>
    <p:sldId id="299" r:id="rId10"/>
    <p:sldId id="283" r:id="rId11"/>
    <p:sldId id="294" r:id="rId12"/>
    <p:sldId id="295" r:id="rId13"/>
    <p:sldId id="301" r:id="rId14"/>
    <p:sldId id="293" r:id="rId15"/>
    <p:sldId id="281" r:id="rId16"/>
    <p:sldId id="302" r:id="rId17"/>
    <p:sldId id="296" r:id="rId18"/>
    <p:sldId id="297" r:id="rId19"/>
    <p:sldId id="303" r:id="rId20"/>
    <p:sldId id="298" r:id="rId21"/>
    <p:sldId id="285" r:id="rId22"/>
    <p:sldId id="286" r:id="rId23"/>
    <p:sldId id="288" r:id="rId24"/>
    <p:sldId id="289" r:id="rId25"/>
    <p:sldId id="291" r:id="rId26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>
        <p:scale>
          <a:sx n="70" d="100"/>
          <a:sy n="70" d="100"/>
        </p:scale>
        <p:origin x="-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8687C-9C44-470E-AE64-5156509EA58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EC804895-6724-4B58-A898-2DD1F052901F}">
      <dgm:prSet phldrT="[Texto]"/>
      <dgm:spPr/>
      <dgm:t>
        <a:bodyPr/>
        <a:lstStyle/>
        <a:p>
          <a:r>
            <a:rPr lang="es-ES" dirty="0" smtClean="0"/>
            <a:t>Reconocimiento</a:t>
          </a:r>
        </a:p>
        <a:p>
          <a:r>
            <a:rPr lang="es-ES" dirty="0" smtClean="0"/>
            <a:t>A. </a:t>
          </a:r>
          <a:r>
            <a:rPr lang="es-ES" dirty="0" err="1" smtClean="0"/>
            <a:t>Honneth</a:t>
          </a:r>
          <a:endParaRPr lang="en-US" dirty="0"/>
        </a:p>
      </dgm:t>
    </dgm:pt>
    <dgm:pt modelId="{C2A3EC42-0015-48AB-AC3F-DC5F783058F9}" type="parTrans" cxnId="{A92D354C-6812-4426-A1D3-2DA4C1D5A383}">
      <dgm:prSet/>
      <dgm:spPr/>
      <dgm:t>
        <a:bodyPr/>
        <a:lstStyle/>
        <a:p>
          <a:endParaRPr lang="en-US"/>
        </a:p>
      </dgm:t>
    </dgm:pt>
    <dgm:pt modelId="{33D8DDCE-52BA-4BFB-8074-E7F77786FDF3}" type="sibTrans" cxnId="{A92D354C-6812-4426-A1D3-2DA4C1D5A383}">
      <dgm:prSet/>
      <dgm:spPr/>
      <dgm:t>
        <a:bodyPr/>
        <a:lstStyle/>
        <a:p>
          <a:endParaRPr lang="en-US"/>
        </a:p>
      </dgm:t>
    </dgm:pt>
    <dgm:pt modelId="{6CB3E340-B265-460D-89A4-D9CAE73750EF}">
      <dgm:prSet phldrT="[Texto]"/>
      <dgm:spPr/>
      <dgm:t>
        <a:bodyPr/>
        <a:lstStyle/>
        <a:p>
          <a:r>
            <a:rPr lang="es-ES" dirty="0" smtClean="0"/>
            <a:t>Psicología cognitiva + Sociología de las emociones</a:t>
          </a:r>
          <a:endParaRPr lang="en-US" dirty="0"/>
        </a:p>
      </dgm:t>
    </dgm:pt>
    <dgm:pt modelId="{0FF59F80-A889-4C62-9A15-ABE17181AD89}" type="parTrans" cxnId="{2425C3D0-9E8D-4C2F-BD1B-CC3A50A27BC0}">
      <dgm:prSet/>
      <dgm:spPr/>
      <dgm:t>
        <a:bodyPr/>
        <a:lstStyle/>
        <a:p>
          <a:endParaRPr lang="en-US"/>
        </a:p>
      </dgm:t>
    </dgm:pt>
    <dgm:pt modelId="{3FABD4A8-31BD-4B5E-B967-322E0625EE90}" type="sibTrans" cxnId="{2425C3D0-9E8D-4C2F-BD1B-CC3A50A27BC0}">
      <dgm:prSet/>
      <dgm:spPr/>
      <dgm:t>
        <a:bodyPr/>
        <a:lstStyle/>
        <a:p>
          <a:endParaRPr lang="en-US"/>
        </a:p>
      </dgm:t>
    </dgm:pt>
    <dgm:pt modelId="{2C144407-41DE-4039-90F4-EF8968AE1FFF}">
      <dgm:prSet phldrT="[Texto]"/>
      <dgm:spPr/>
      <dgm:t>
        <a:bodyPr/>
        <a:lstStyle/>
        <a:p>
          <a:r>
            <a:rPr lang="es-ES" dirty="0" smtClean="0"/>
            <a:t>Bienestar </a:t>
          </a:r>
          <a:r>
            <a:rPr lang="es-ES" dirty="0" smtClean="0"/>
            <a:t>emocional</a:t>
          </a:r>
        </a:p>
        <a:p>
          <a:r>
            <a:rPr lang="es-ES" dirty="0" smtClean="0"/>
            <a:t>de migrantes centroamericanos</a:t>
          </a:r>
          <a:endParaRPr lang="en-US" dirty="0"/>
        </a:p>
      </dgm:t>
    </dgm:pt>
    <dgm:pt modelId="{255DC37E-A9CD-4452-B63D-B76939DB7244}" type="parTrans" cxnId="{70C2449E-4A60-4F60-996D-FA0E6BFC42EB}">
      <dgm:prSet/>
      <dgm:spPr/>
      <dgm:t>
        <a:bodyPr/>
        <a:lstStyle/>
        <a:p>
          <a:endParaRPr lang="en-US"/>
        </a:p>
      </dgm:t>
    </dgm:pt>
    <dgm:pt modelId="{C052868C-1417-4E18-BB28-61229D251843}" type="sibTrans" cxnId="{70C2449E-4A60-4F60-996D-FA0E6BFC42EB}">
      <dgm:prSet/>
      <dgm:spPr/>
      <dgm:t>
        <a:bodyPr/>
        <a:lstStyle/>
        <a:p>
          <a:endParaRPr lang="en-US"/>
        </a:p>
      </dgm:t>
    </dgm:pt>
    <dgm:pt modelId="{C71E7235-0B28-4707-914B-A070D343572C}" type="pres">
      <dgm:prSet presAssocID="{A718687C-9C44-470E-AE64-5156509EA586}" presName="Name0" presStyleCnt="0">
        <dgm:presLayoutVars>
          <dgm:dir/>
          <dgm:resizeHandles val="exact"/>
        </dgm:presLayoutVars>
      </dgm:prSet>
      <dgm:spPr/>
    </dgm:pt>
    <dgm:pt modelId="{22378C71-1D37-4226-A3F4-2195101C42C8}" type="pres">
      <dgm:prSet presAssocID="{A718687C-9C44-470E-AE64-5156509EA586}" presName="vNodes" presStyleCnt="0"/>
      <dgm:spPr/>
    </dgm:pt>
    <dgm:pt modelId="{9D354AF6-202D-4C96-A903-73CB3DDE4202}" type="pres">
      <dgm:prSet presAssocID="{EC804895-6724-4B58-A898-2DD1F052901F}" presName="node" presStyleLbl="node1" presStyleIdx="0" presStyleCnt="3" custLinFactY="58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93E30-8383-4DA5-B0CC-C7A6F3E494A1}" type="pres">
      <dgm:prSet presAssocID="{33D8DDCE-52BA-4BFB-8074-E7F77786FDF3}" presName="spacerT" presStyleCnt="0"/>
      <dgm:spPr/>
    </dgm:pt>
    <dgm:pt modelId="{F13C6705-398A-4560-95E9-7E9EC23B2F7F}" type="pres">
      <dgm:prSet presAssocID="{33D8DDCE-52BA-4BFB-8074-E7F77786FDF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BAAC854-8215-43BB-8596-58919827E433}" type="pres">
      <dgm:prSet presAssocID="{33D8DDCE-52BA-4BFB-8074-E7F77786FDF3}" presName="spacerB" presStyleCnt="0"/>
      <dgm:spPr/>
    </dgm:pt>
    <dgm:pt modelId="{B64AFE5A-3742-4279-ADBE-0D9AC7E57680}" type="pres">
      <dgm:prSet presAssocID="{6CB3E340-B265-460D-89A4-D9CAE73750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C7B1-B353-49A6-A5F2-7DB038B77E5A}" type="pres">
      <dgm:prSet presAssocID="{A718687C-9C44-470E-AE64-5156509EA586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D2F68E4F-0C81-46BA-8D5A-14737BDF7BE3}" type="pres">
      <dgm:prSet presAssocID="{A718687C-9C44-470E-AE64-5156509EA5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717EEDB-5D51-48D5-A215-C7D0D3159993}" type="pres">
      <dgm:prSet presAssocID="{A718687C-9C44-470E-AE64-5156509EA58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D354C-6812-4426-A1D3-2DA4C1D5A383}" srcId="{A718687C-9C44-470E-AE64-5156509EA586}" destId="{EC804895-6724-4B58-A898-2DD1F052901F}" srcOrd="0" destOrd="0" parTransId="{C2A3EC42-0015-48AB-AC3F-DC5F783058F9}" sibTransId="{33D8DDCE-52BA-4BFB-8074-E7F77786FDF3}"/>
    <dgm:cxn modelId="{55463300-E1D4-4D3F-905C-F7DDF1280B25}" type="presOf" srcId="{A718687C-9C44-470E-AE64-5156509EA586}" destId="{C71E7235-0B28-4707-914B-A070D343572C}" srcOrd="0" destOrd="0" presId="urn:microsoft.com/office/officeart/2005/8/layout/equation2"/>
    <dgm:cxn modelId="{EDBB2CB1-EAF1-4CC4-B503-4E99D584F633}" type="presOf" srcId="{33D8DDCE-52BA-4BFB-8074-E7F77786FDF3}" destId="{F13C6705-398A-4560-95E9-7E9EC23B2F7F}" srcOrd="0" destOrd="0" presId="urn:microsoft.com/office/officeart/2005/8/layout/equation2"/>
    <dgm:cxn modelId="{2425C3D0-9E8D-4C2F-BD1B-CC3A50A27BC0}" srcId="{A718687C-9C44-470E-AE64-5156509EA586}" destId="{6CB3E340-B265-460D-89A4-D9CAE73750EF}" srcOrd="1" destOrd="0" parTransId="{0FF59F80-A889-4C62-9A15-ABE17181AD89}" sibTransId="{3FABD4A8-31BD-4B5E-B967-322E0625EE90}"/>
    <dgm:cxn modelId="{70C2449E-4A60-4F60-996D-FA0E6BFC42EB}" srcId="{A718687C-9C44-470E-AE64-5156509EA586}" destId="{2C144407-41DE-4039-90F4-EF8968AE1FFF}" srcOrd="2" destOrd="0" parTransId="{255DC37E-A9CD-4452-B63D-B76939DB7244}" sibTransId="{C052868C-1417-4E18-BB28-61229D251843}"/>
    <dgm:cxn modelId="{4D4A10D8-DCEE-43EB-9BC5-F2FAAE6CF6A6}" type="presOf" srcId="{EC804895-6724-4B58-A898-2DD1F052901F}" destId="{9D354AF6-202D-4C96-A903-73CB3DDE4202}" srcOrd="0" destOrd="0" presId="urn:microsoft.com/office/officeart/2005/8/layout/equation2"/>
    <dgm:cxn modelId="{856397EA-C76C-49ED-ACF8-040501D64C67}" type="presOf" srcId="{6CB3E340-B265-460D-89A4-D9CAE73750EF}" destId="{B64AFE5A-3742-4279-ADBE-0D9AC7E57680}" srcOrd="0" destOrd="0" presId="urn:microsoft.com/office/officeart/2005/8/layout/equation2"/>
    <dgm:cxn modelId="{96FB0F31-B8C4-4B06-8908-CE498C1561E4}" type="presOf" srcId="{2C144407-41DE-4039-90F4-EF8968AE1FFF}" destId="{E717EEDB-5D51-48D5-A215-C7D0D3159993}" srcOrd="0" destOrd="0" presId="urn:microsoft.com/office/officeart/2005/8/layout/equation2"/>
    <dgm:cxn modelId="{C797AF57-31A4-4B7C-B4BE-B86A6893D2B9}" type="presOf" srcId="{3FABD4A8-31BD-4B5E-B967-322E0625EE90}" destId="{D2F68E4F-0C81-46BA-8D5A-14737BDF7BE3}" srcOrd="1" destOrd="0" presId="urn:microsoft.com/office/officeart/2005/8/layout/equation2"/>
    <dgm:cxn modelId="{DB71FA77-C4DB-4A5C-9D20-16ECD92600AB}" type="presOf" srcId="{3FABD4A8-31BD-4B5E-B967-322E0625EE90}" destId="{2D2BC7B1-B353-49A6-A5F2-7DB038B77E5A}" srcOrd="0" destOrd="0" presId="urn:microsoft.com/office/officeart/2005/8/layout/equation2"/>
    <dgm:cxn modelId="{6D306B05-6B61-4B85-A604-16C442114CAD}" type="presParOf" srcId="{C71E7235-0B28-4707-914B-A070D343572C}" destId="{22378C71-1D37-4226-A3F4-2195101C42C8}" srcOrd="0" destOrd="0" presId="urn:microsoft.com/office/officeart/2005/8/layout/equation2"/>
    <dgm:cxn modelId="{2D2DD40B-A444-4C8F-BEFB-CA56B6D9322E}" type="presParOf" srcId="{22378C71-1D37-4226-A3F4-2195101C42C8}" destId="{9D354AF6-202D-4C96-A903-73CB3DDE4202}" srcOrd="0" destOrd="0" presId="urn:microsoft.com/office/officeart/2005/8/layout/equation2"/>
    <dgm:cxn modelId="{E367376B-3E43-403A-96B4-CEF788F9E33D}" type="presParOf" srcId="{22378C71-1D37-4226-A3F4-2195101C42C8}" destId="{09893E30-8383-4DA5-B0CC-C7A6F3E494A1}" srcOrd="1" destOrd="0" presId="urn:microsoft.com/office/officeart/2005/8/layout/equation2"/>
    <dgm:cxn modelId="{2A181273-9BDA-42FF-A062-DDC4049328F3}" type="presParOf" srcId="{22378C71-1D37-4226-A3F4-2195101C42C8}" destId="{F13C6705-398A-4560-95E9-7E9EC23B2F7F}" srcOrd="2" destOrd="0" presId="urn:microsoft.com/office/officeart/2005/8/layout/equation2"/>
    <dgm:cxn modelId="{6E43134C-3B19-4BC5-A4E2-E1040368F45C}" type="presParOf" srcId="{22378C71-1D37-4226-A3F4-2195101C42C8}" destId="{8BAAC854-8215-43BB-8596-58919827E433}" srcOrd="3" destOrd="0" presId="urn:microsoft.com/office/officeart/2005/8/layout/equation2"/>
    <dgm:cxn modelId="{4B5D8F7A-5581-4DD9-8186-54BDF0FB6D20}" type="presParOf" srcId="{22378C71-1D37-4226-A3F4-2195101C42C8}" destId="{B64AFE5A-3742-4279-ADBE-0D9AC7E57680}" srcOrd="4" destOrd="0" presId="urn:microsoft.com/office/officeart/2005/8/layout/equation2"/>
    <dgm:cxn modelId="{6CB65BF3-D13F-4697-BB81-6CF61F86F1C0}" type="presParOf" srcId="{C71E7235-0B28-4707-914B-A070D343572C}" destId="{2D2BC7B1-B353-49A6-A5F2-7DB038B77E5A}" srcOrd="1" destOrd="0" presId="urn:microsoft.com/office/officeart/2005/8/layout/equation2"/>
    <dgm:cxn modelId="{4E17DB4B-FBCD-466B-88D1-F3F78093DFDC}" type="presParOf" srcId="{2D2BC7B1-B353-49A6-A5F2-7DB038B77E5A}" destId="{D2F68E4F-0C81-46BA-8D5A-14737BDF7BE3}" srcOrd="0" destOrd="0" presId="urn:microsoft.com/office/officeart/2005/8/layout/equation2"/>
    <dgm:cxn modelId="{C132A6FC-4073-47AF-94A4-B89890440826}" type="presParOf" srcId="{C71E7235-0B28-4707-914B-A070D343572C}" destId="{E717EEDB-5D51-48D5-A215-C7D0D315999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AE025-20CE-4778-890E-A348ED64C3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7617190-4A22-4298-99F9-F6BD99B6714F}">
      <dgm:prSet phldrT="[Texto]"/>
      <dgm:spPr/>
      <dgm:t>
        <a:bodyPr/>
        <a:lstStyle/>
        <a:p>
          <a:r>
            <a:rPr lang="es-MX" dirty="0" smtClean="0"/>
            <a:t>Enojado</a:t>
          </a:r>
        </a:p>
        <a:p>
          <a:r>
            <a:rPr lang="es-MX" dirty="0" smtClean="0"/>
            <a:t>Triste</a:t>
          </a:r>
        </a:p>
        <a:p>
          <a:r>
            <a:rPr lang="es-MX" dirty="0" smtClean="0"/>
            <a:t>Miedo</a:t>
          </a:r>
        </a:p>
        <a:p>
          <a:r>
            <a:rPr lang="es-MX" dirty="0" smtClean="0"/>
            <a:t>Deprimido</a:t>
          </a:r>
        </a:p>
        <a:p>
          <a:r>
            <a:rPr lang="es-MX" dirty="0" smtClean="0"/>
            <a:t>Angustiado</a:t>
          </a:r>
          <a:endParaRPr lang="es-MX" dirty="0"/>
        </a:p>
      </dgm:t>
    </dgm:pt>
    <dgm:pt modelId="{4746FFA5-20F7-4F1D-9D8D-4E9D6CBF25EC}" type="parTrans" cxnId="{C11AB1FA-13E1-4F8F-9455-D746084598AB}">
      <dgm:prSet/>
      <dgm:spPr/>
      <dgm:t>
        <a:bodyPr/>
        <a:lstStyle/>
        <a:p>
          <a:endParaRPr lang="es-MX"/>
        </a:p>
      </dgm:t>
    </dgm:pt>
    <dgm:pt modelId="{CA203E5B-26EE-42A7-A8DD-10C14F99AA04}" type="sibTrans" cxnId="{C11AB1FA-13E1-4F8F-9455-D746084598AB}">
      <dgm:prSet/>
      <dgm:spPr/>
      <dgm:t>
        <a:bodyPr/>
        <a:lstStyle/>
        <a:p>
          <a:endParaRPr lang="es-MX"/>
        </a:p>
      </dgm:t>
    </dgm:pt>
    <dgm:pt modelId="{90CA6519-F197-41B9-9976-69045C72C754}">
      <dgm:prSet phldrT="[Texto]" custT="1"/>
      <dgm:spPr/>
      <dgm:t>
        <a:bodyPr/>
        <a:lstStyle/>
        <a:p>
          <a:r>
            <a:rPr lang="es-MX" sz="1600" dirty="0" smtClean="0"/>
            <a:t>Discriminado</a:t>
          </a:r>
          <a:endParaRPr lang="es-MX" sz="1600" dirty="0"/>
        </a:p>
      </dgm:t>
    </dgm:pt>
    <dgm:pt modelId="{E834EC2E-9908-4E20-86C6-D5B86431839F}" type="parTrans" cxnId="{0BB67892-F230-4F42-89AD-BD2E67DE8A76}">
      <dgm:prSet/>
      <dgm:spPr/>
      <dgm:t>
        <a:bodyPr/>
        <a:lstStyle/>
        <a:p>
          <a:endParaRPr lang="es-MX"/>
        </a:p>
      </dgm:t>
    </dgm:pt>
    <dgm:pt modelId="{A26B483D-D956-4695-BE6A-0EEDD925EDF7}" type="sibTrans" cxnId="{0BB67892-F230-4F42-89AD-BD2E67DE8A76}">
      <dgm:prSet/>
      <dgm:spPr/>
      <dgm:t>
        <a:bodyPr/>
        <a:lstStyle/>
        <a:p>
          <a:endParaRPr lang="es-MX"/>
        </a:p>
      </dgm:t>
    </dgm:pt>
    <dgm:pt modelId="{BCD2F462-D89F-4F48-B6B3-CEB88B5ABBFE}">
      <dgm:prSet phldrT="[Texto]" phldr="1"/>
      <dgm:spPr/>
      <dgm:t>
        <a:bodyPr/>
        <a:lstStyle/>
        <a:p>
          <a:endParaRPr lang="es-MX"/>
        </a:p>
      </dgm:t>
    </dgm:pt>
    <dgm:pt modelId="{382D65A6-582D-4591-AEEE-A5FBAF15777D}" type="parTrans" cxnId="{00BAF799-AD89-4779-A0D9-8D6E4D708C32}">
      <dgm:prSet/>
      <dgm:spPr/>
      <dgm:t>
        <a:bodyPr/>
        <a:lstStyle/>
        <a:p>
          <a:endParaRPr lang="es-MX"/>
        </a:p>
      </dgm:t>
    </dgm:pt>
    <dgm:pt modelId="{739B1A6F-0C04-47D2-9494-261971513A36}" type="sibTrans" cxnId="{00BAF799-AD89-4779-A0D9-8D6E4D708C32}">
      <dgm:prSet/>
      <dgm:spPr/>
      <dgm:t>
        <a:bodyPr/>
        <a:lstStyle/>
        <a:p>
          <a:endParaRPr lang="es-MX"/>
        </a:p>
      </dgm:t>
    </dgm:pt>
    <dgm:pt modelId="{B6B7C674-615E-4EBF-BC6A-6E881B0A9E5D}">
      <dgm:prSet phldrT="[Texto]"/>
      <dgm:spPr/>
    </dgm:pt>
    <dgm:pt modelId="{A16B1C07-8846-4C14-8FF4-991F12A4190B}" type="parTrans" cxnId="{18B0CAEE-AA4A-427C-8715-55489172AC48}">
      <dgm:prSet/>
      <dgm:spPr/>
      <dgm:t>
        <a:bodyPr/>
        <a:lstStyle/>
        <a:p>
          <a:endParaRPr lang="es-MX"/>
        </a:p>
      </dgm:t>
    </dgm:pt>
    <dgm:pt modelId="{54EFE70C-56CB-467D-B2A2-733AA4315716}" type="sibTrans" cxnId="{18B0CAEE-AA4A-427C-8715-55489172AC48}">
      <dgm:prSet/>
      <dgm:spPr/>
      <dgm:t>
        <a:bodyPr/>
        <a:lstStyle/>
        <a:p>
          <a:endParaRPr lang="es-MX"/>
        </a:p>
      </dgm:t>
    </dgm:pt>
    <dgm:pt modelId="{B33E2D16-22C4-41C5-BAE6-D7EFA032C767}">
      <dgm:prSet phldrT="[Texto]" phldr="1"/>
      <dgm:spPr/>
      <dgm:t>
        <a:bodyPr/>
        <a:lstStyle/>
        <a:p>
          <a:endParaRPr lang="es-MX"/>
        </a:p>
      </dgm:t>
    </dgm:pt>
    <dgm:pt modelId="{684BBB1B-4348-49C3-B1C7-1D3BACCF6956}" type="parTrans" cxnId="{C00B37C3-28BB-4084-91FE-4AF9FD7B2B69}">
      <dgm:prSet/>
      <dgm:spPr/>
      <dgm:t>
        <a:bodyPr/>
        <a:lstStyle/>
        <a:p>
          <a:endParaRPr lang="es-MX"/>
        </a:p>
      </dgm:t>
    </dgm:pt>
    <dgm:pt modelId="{7A0886E8-A922-4551-862F-26A70F31B8BA}" type="sibTrans" cxnId="{C00B37C3-28BB-4084-91FE-4AF9FD7B2B69}">
      <dgm:prSet/>
      <dgm:spPr/>
      <dgm:t>
        <a:bodyPr/>
        <a:lstStyle/>
        <a:p>
          <a:endParaRPr lang="es-MX"/>
        </a:p>
      </dgm:t>
    </dgm:pt>
    <dgm:pt modelId="{45289983-2AF1-47F8-83ED-998EEDE47FEB}">
      <dgm:prSet phldrT="[Texto]"/>
      <dgm:spPr/>
    </dgm:pt>
    <dgm:pt modelId="{AD37759C-ABC9-4E8B-B710-1B5484092F97}" type="parTrans" cxnId="{FF676609-D60B-4A28-9F8A-84DD13F172C0}">
      <dgm:prSet/>
      <dgm:spPr/>
      <dgm:t>
        <a:bodyPr/>
        <a:lstStyle/>
        <a:p>
          <a:endParaRPr lang="es-MX"/>
        </a:p>
      </dgm:t>
    </dgm:pt>
    <dgm:pt modelId="{093B0165-5D01-4CB3-B8C8-C1EFF6880BA9}" type="sibTrans" cxnId="{FF676609-D60B-4A28-9F8A-84DD13F172C0}">
      <dgm:prSet/>
      <dgm:spPr/>
      <dgm:t>
        <a:bodyPr/>
        <a:lstStyle/>
        <a:p>
          <a:endParaRPr lang="es-MX"/>
        </a:p>
      </dgm:t>
    </dgm:pt>
    <dgm:pt modelId="{45CFCEB6-0957-4F3C-9887-22130A1E8147}">
      <dgm:prSet phldrT="[Texto]" phldr="1"/>
      <dgm:spPr/>
      <dgm:t>
        <a:bodyPr/>
        <a:lstStyle/>
        <a:p>
          <a:endParaRPr lang="es-MX"/>
        </a:p>
      </dgm:t>
    </dgm:pt>
    <dgm:pt modelId="{1B165808-1A7D-4ED3-9D4C-8BF06F3FF190}" type="parTrans" cxnId="{E5CFB189-CCCA-4150-AA98-DFC2DBE35304}">
      <dgm:prSet/>
      <dgm:spPr/>
      <dgm:t>
        <a:bodyPr/>
        <a:lstStyle/>
        <a:p>
          <a:endParaRPr lang="es-MX"/>
        </a:p>
      </dgm:t>
    </dgm:pt>
    <dgm:pt modelId="{FA081251-EA83-4739-B90B-32BDD49DB6D3}" type="sibTrans" cxnId="{E5CFB189-CCCA-4150-AA98-DFC2DBE35304}">
      <dgm:prSet/>
      <dgm:spPr/>
      <dgm:t>
        <a:bodyPr/>
        <a:lstStyle/>
        <a:p>
          <a:endParaRPr lang="es-MX"/>
        </a:p>
      </dgm:t>
    </dgm:pt>
    <dgm:pt modelId="{CF0077DA-B870-452F-A784-1BCBA45C61E0}">
      <dgm:prSet phldrT="[Texto]"/>
      <dgm:spPr/>
    </dgm:pt>
    <dgm:pt modelId="{A21827A9-8FEE-45BE-90BC-305FC3405FDA}" type="parTrans" cxnId="{944F63C7-1CB0-4AF2-B5B7-11C643BDF00F}">
      <dgm:prSet/>
      <dgm:spPr/>
      <dgm:t>
        <a:bodyPr/>
        <a:lstStyle/>
        <a:p>
          <a:endParaRPr lang="es-MX"/>
        </a:p>
      </dgm:t>
    </dgm:pt>
    <dgm:pt modelId="{7A0E3C97-AFEB-4010-B609-22D0BB76C345}" type="sibTrans" cxnId="{944F63C7-1CB0-4AF2-B5B7-11C643BDF00F}">
      <dgm:prSet/>
      <dgm:spPr/>
      <dgm:t>
        <a:bodyPr/>
        <a:lstStyle/>
        <a:p>
          <a:endParaRPr lang="es-MX"/>
        </a:p>
      </dgm:t>
    </dgm:pt>
    <dgm:pt modelId="{898C4FB5-B216-4BC8-A52C-3D1CEE8AB13E}">
      <dgm:prSet phldrT="[Texto]" custT="1"/>
      <dgm:spPr/>
      <dgm:t>
        <a:bodyPr/>
        <a:lstStyle/>
        <a:p>
          <a:r>
            <a:rPr lang="es-MX" sz="1600" dirty="0" smtClean="0"/>
            <a:t>Acento</a:t>
          </a:r>
          <a:endParaRPr lang="es-MX" sz="1600" dirty="0"/>
        </a:p>
      </dgm:t>
    </dgm:pt>
    <dgm:pt modelId="{16C87071-A2AF-4467-838E-64308D6BBB16}" type="parTrans" cxnId="{440DF9DD-F78C-4856-89EF-EC08673F1342}">
      <dgm:prSet/>
      <dgm:spPr/>
      <dgm:t>
        <a:bodyPr/>
        <a:lstStyle/>
        <a:p>
          <a:endParaRPr lang="es-MX"/>
        </a:p>
      </dgm:t>
    </dgm:pt>
    <dgm:pt modelId="{4C5B1829-9904-4F20-B4C8-741262D9A93F}" type="sibTrans" cxnId="{440DF9DD-F78C-4856-89EF-EC08673F1342}">
      <dgm:prSet/>
      <dgm:spPr/>
      <dgm:t>
        <a:bodyPr/>
        <a:lstStyle/>
        <a:p>
          <a:endParaRPr lang="es-MX"/>
        </a:p>
      </dgm:t>
    </dgm:pt>
    <dgm:pt modelId="{B16C29A1-E234-4C82-AC24-9AEDA979A662}">
      <dgm:prSet custT="1"/>
      <dgm:spPr/>
      <dgm:t>
        <a:bodyPr/>
        <a:lstStyle/>
        <a:p>
          <a:r>
            <a:rPr lang="es-MX" sz="1800" dirty="0" smtClean="0"/>
            <a:t>Detenido</a:t>
          </a:r>
          <a:endParaRPr lang="es-MX" sz="1800" dirty="0"/>
        </a:p>
      </dgm:t>
    </dgm:pt>
    <dgm:pt modelId="{224A6BAE-B8D0-415D-955E-4973317B6905}" type="parTrans" cxnId="{B36F4430-2182-4FFB-B937-120EA1E4F4FF}">
      <dgm:prSet/>
      <dgm:spPr/>
      <dgm:t>
        <a:bodyPr/>
        <a:lstStyle/>
        <a:p>
          <a:endParaRPr lang="es-MX"/>
        </a:p>
      </dgm:t>
    </dgm:pt>
    <dgm:pt modelId="{ABB2E30F-67E6-408B-94EA-7BB83AEFCC50}" type="sibTrans" cxnId="{B36F4430-2182-4FFB-B937-120EA1E4F4FF}">
      <dgm:prSet/>
      <dgm:spPr/>
      <dgm:t>
        <a:bodyPr/>
        <a:lstStyle/>
        <a:p>
          <a:endParaRPr lang="es-MX"/>
        </a:p>
      </dgm:t>
    </dgm:pt>
    <dgm:pt modelId="{DC6DA922-4848-4DF0-B13D-0824579DF535}">
      <dgm:prSet custT="1"/>
      <dgm:spPr/>
      <dgm:t>
        <a:bodyPr/>
        <a:lstStyle/>
        <a:p>
          <a:r>
            <a:rPr lang="es-MX" sz="1600" dirty="0" smtClean="0"/>
            <a:t>Secuestrado</a:t>
          </a:r>
          <a:endParaRPr lang="es-MX" sz="1600" dirty="0"/>
        </a:p>
      </dgm:t>
    </dgm:pt>
    <dgm:pt modelId="{B1651605-A63F-4E25-B4E6-BDB47198CC73}" type="parTrans" cxnId="{1F47D891-7F6C-401B-8D51-A53F327BB43C}">
      <dgm:prSet/>
      <dgm:spPr/>
      <dgm:t>
        <a:bodyPr/>
        <a:lstStyle/>
        <a:p>
          <a:endParaRPr lang="es-MX"/>
        </a:p>
      </dgm:t>
    </dgm:pt>
    <dgm:pt modelId="{CE187827-BA17-4684-A08C-096746C2D952}" type="sibTrans" cxnId="{1F47D891-7F6C-401B-8D51-A53F327BB43C}">
      <dgm:prSet/>
      <dgm:spPr/>
      <dgm:t>
        <a:bodyPr/>
        <a:lstStyle/>
        <a:p>
          <a:endParaRPr lang="es-MX"/>
        </a:p>
      </dgm:t>
    </dgm:pt>
    <dgm:pt modelId="{06BD67BE-1937-4830-B9A2-6079991E9141}">
      <dgm:prSet custT="1"/>
      <dgm:spPr/>
      <dgm:t>
        <a:bodyPr/>
        <a:lstStyle/>
        <a:p>
          <a:r>
            <a:rPr lang="es-MX" sz="2000" dirty="0" smtClean="0"/>
            <a:t>Asaltado</a:t>
          </a:r>
          <a:endParaRPr lang="es-MX" sz="2000" dirty="0"/>
        </a:p>
      </dgm:t>
    </dgm:pt>
    <dgm:pt modelId="{E06FF07B-6CF3-4930-A3CC-AE30EFD18757}" type="parTrans" cxnId="{25595C04-F619-4C40-BAF2-3F608C0514C5}">
      <dgm:prSet/>
      <dgm:spPr/>
      <dgm:t>
        <a:bodyPr/>
        <a:lstStyle/>
        <a:p>
          <a:endParaRPr lang="es-MX"/>
        </a:p>
      </dgm:t>
    </dgm:pt>
    <dgm:pt modelId="{DDAA724E-7A8E-43A5-99B9-525A3111791D}" type="sibTrans" cxnId="{25595C04-F619-4C40-BAF2-3F608C0514C5}">
      <dgm:prSet/>
      <dgm:spPr/>
      <dgm:t>
        <a:bodyPr/>
        <a:lstStyle/>
        <a:p>
          <a:endParaRPr lang="es-MX"/>
        </a:p>
      </dgm:t>
    </dgm:pt>
    <dgm:pt modelId="{B5FCE527-32FF-4A70-AE44-6CC41E930FFE}">
      <dgm:prSet custT="1"/>
      <dgm:spPr/>
      <dgm:t>
        <a:bodyPr/>
        <a:lstStyle/>
        <a:p>
          <a:r>
            <a:rPr lang="es-MX" sz="1800" dirty="0" smtClean="0"/>
            <a:t>Acto criminal</a:t>
          </a:r>
          <a:endParaRPr lang="es-MX" sz="1800" dirty="0"/>
        </a:p>
      </dgm:t>
    </dgm:pt>
    <dgm:pt modelId="{11BB0DDB-94E0-49B4-9756-76D1D6BE180B}" type="parTrans" cxnId="{BAEDBD22-D3B5-4295-ACA3-C9CFC54F6808}">
      <dgm:prSet/>
      <dgm:spPr/>
      <dgm:t>
        <a:bodyPr/>
        <a:lstStyle/>
        <a:p>
          <a:endParaRPr lang="es-MX"/>
        </a:p>
      </dgm:t>
    </dgm:pt>
    <dgm:pt modelId="{3747415E-E418-4099-BE09-243323EC1787}" type="sibTrans" cxnId="{BAEDBD22-D3B5-4295-ACA3-C9CFC54F6808}">
      <dgm:prSet/>
      <dgm:spPr/>
      <dgm:t>
        <a:bodyPr/>
        <a:lstStyle/>
        <a:p>
          <a:endParaRPr lang="es-MX"/>
        </a:p>
      </dgm:t>
    </dgm:pt>
    <dgm:pt modelId="{D84D9766-C217-4844-8970-86A1B7A71D04}" type="pres">
      <dgm:prSet presAssocID="{867AE025-20CE-4778-890E-A348ED64C3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ACCF07-3A70-4D02-850B-4153033240DF}" type="pres">
      <dgm:prSet presAssocID="{F7617190-4A22-4298-99F9-F6BD99B6714F}" presName="centerShape" presStyleLbl="node0" presStyleIdx="0" presStyleCnt="1"/>
      <dgm:spPr/>
      <dgm:t>
        <a:bodyPr/>
        <a:lstStyle/>
        <a:p>
          <a:endParaRPr lang="es-MX"/>
        </a:p>
      </dgm:t>
    </dgm:pt>
    <dgm:pt modelId="{7B33A071-D96E-4524-88C2-583CF229C22D}" type="pres">
      <dgm:prSet presAssocID="{90CA6519-F197-41B9-9976-69045C72C754}" presName="node" presStyleLbl="node1" presStyleIdx="0" presStyleCnt="6" custScaleX="128191">
        <dgm:presLayoutVars>
          <dgm:bulletEnabled val="1"/>
        </dgm:presLayoutVars>
      </dgm:prSet>
      <dgm:spPr/>
    </dgm:pt>
    <dgm:pt modelId="{BCC9FE53-1E27-47CC-8D18-2B40F5A17113}" type="pres">
      <dgm:prSet presAssocID="{90CA6519-F197-41B9-9976-69045C72C754}" presName="dummy" presStyleCnt="0"/>
      <dgm:spPr/>
    </dgm:pt>
    <dgm:pt modelId="{AE2C5169-CC8C-4EE2-9CA7-30C145A9594B}" type="pres">
      <dgm:prSet presAssocID="{A26B483D-D956-4695-BE6A-0EEDD925EDF7}" presName="sibTrans" presStyleLbl="sibTrans2D1" presStyleIdx="0" presStyleCnt="6"/>
      <dgm:spPr/>
    </dgm:pt>
    <dgm:pt modelId="{B829838A-7638-4B35-BC95-9144E79A79DD}" type="pres">
      <dgm:prSet presAssocID="{B16C29A1-E234-4C82-AC24-9AEDA979A662}" presName="node" presStyleLbl="node1" presStyleIdx="1" presStyleCnt="6">
        <dgm:presLayoutVars>
          <dgm:bulletEnabled val="1"/>
        </dgm:presLayoutVars>
      </dgm:prSet>
      <dgm:spPr/>
    </dgm:pt>
    <dgm:pt modelId="{1F8B937E-9B55-4140-B29C-4522357F4DC8}" type="pres">
      <dgm:prSet presAssocID="{B16C29A1-E234-4C82-AC24-9AEDA979A662}" presName="dummy" presStyleCnt="0"/>
      <dgm:spPr/>
    </dgm:pt>
    <dgm:pt modelId="{875683FA-BFF8-4BA7-95D6-160EBDA8CAD4}" type="pres">
      <dgm:prSet presAssocID="{ABB2E30F-67E6-408B-94EA-7BB83AEFCC50}" presName="sibTrans" presStyleLbl="sibTrans2D1" presStyleIdx="1" presStyleCnt="6"/>
      <dgm:spPr/>
    </dgm:pt>
    <dgm:pt modelId="{D2E666B6-BE4C-4D22-8041-59DCA8590F5D}" type="pres">
      <dgm:prSet presAssocID="{DC6DA922-4848-4DF0-B13D-0824579DF535}" presName="node" presStyleLbl="node1" presStyleIdx="2" presStyleCnt="6" custScaleX="118394">
        <dgm:presLayoutVars>
          <dgm:bulletEnabled val="1"/>
        </dgm:presLayoutVars>
      </dgm:prSet>
      <dgm:spPr/>
    </dgm:pt>
    <dgm:pt modelId="{CEC11C6C-031B-48C2-A8B8-537B3C0AA2C6}" type="pres">
      <dgm:prSet presAssocID="{DC6DA922-4848-4DF0-B13D-0824579DF535}" presName="dummy" presStyleCnt="0"/>
      <dgm:spPr/>
    </dgm:pt>
    <dgm:pt modelId="{94FDB288-EC64-4673-A66E-8CF824145F8D}" type="pres">
      <dgm:prSet presAssocID="{CE187827-BA17-4684-A08C-096746C2D952}" presName="sibTrans" presStyleLbl="sibTrans2D1" presStyleIdx="2" presStyleCnt="6"/>
      <dgm:spPr/>
    </dgm:pt>
    <dgm:pt modelId="{A930CE12-D62C-47BE-9DA7-AAA5B2A66569}" type="pres">
      <dgm:prSet presAssocID="{06BD67BE-1937-4830-B9A2-6079991E9141}" presName="node" presStyleLbl="node1" presStyleIdx="3" presStyleCnt="6" custScaleX="160460">
        <dgm:presLayoutVars>
          <dgm:bulletEnabled val="1"/>
        </dgm:presLayoutVars>
      </dgm:prSet>
      <dgm:spPr/>
    </dgm:pt>
    <dgm:pt modelId="{4EF7D4AB-0D11-4A72-A3FB-82BBB1B12DB4}" type="pres">
      <dgm:prSet presAssocID="{06BD67BE-1937-4830-B9A2-6079991E9141}" presName="dummy" presStyleCnt="0"/>
      <dgm:spPr/>
    </dgm:pt>
    <dgm:pt modelId="{9157AE1D-B003-4DCC-A585-60E93B5B0E52}" type="pres">
      <dgm:prSet presAssocID="{DDAA724E-7A8E-43A5-99B9-525A3111791D}" presName="sibTrans" presStyleLbl="sibTrans2D1" presStyleIdx="3" presStyleCnt="6"/>
      <dgm:spPr/>
    </dgm:pt>
    <dgm:pt modelId="{E769F392-9C1A-41F7-87B4-B01E9FE1B526}" type="pres">
      <dgm:prSet presAssocID="{B5FCE527-32FF-4A70-AE44-6CC41E930FFE}" presName="node" presStyleLbl="node1" presStyleIdx="4" presStyleCnt="6" custScaleX="1145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105EBA-A9C3-416C-ADC3-E323778B95EC}" type="pres">
      <dgm:prSet presAssocID="{B5FCE527-32FF-4A70-AE44-6CC41E930FFE}" presName="dummy" presStyleCnt="0"/>
      <dgm:spPr/>
    </dgm:pt>
    <dgm:pt modelId="{E01D5AF3-07CF-48C9-998D-F6AAEE2D5154}" type="pres">
      <dgm:prSet presAssocID="{3747415E-E418-4099-BE09-243323EC1787}" presName="sibTrans" presStyleLbl="sibTrans2D1" presStyleIdx="4" presStyleCnt="6"/>
      <dgm:spPr/>
    </dgm:pt>
    <dgm:pt modelId="{E52F1BA3-95E9-48B0-9816-76AE774C4BD2}" type="pres">
      <dgm:prSet presAssocID="{898C4FB5-B216-4BC8-A52C-3D1CEE8AB13E}" presName="node" presStyleLbl="node1" presStyleIdx="5" presStyleCnt="6">
        <dgm:presLayoutVars>
          <dgm:bulletEnabled val="1"/>
        </dgm:presLayoutVars>
      </dgm:prSet>
      <dgm:spPr/>
    </dgm:pt>
    <dgm:pt modelId="{D771CD52-C25A-4CE3-B63E-B8C1B7F732BD}" type="pres">
      <dgm:prSet presAssocID="{898C4FB5-B216-4BC8-A52C-3D1CEE8AB13E}" presName="dummy" presStyleCnt="0"/>
      <dgm:spPr/>
    </dgm:pt>
    <dgm:pt modelId="{40AA8EEA-A5A9-4CF8-BFD1-6CF93DC69E0E}" type="pres">
      <dgm:prSet presAssocID="{4C5B1829-9904-4F20-B4C8-741262D9A93F}" presName="sibTrans" presStyleLbl="sibTrans2D1" presStyleIdx="5" presStyleCnt="6" custScaleX="95841" custScaleY="99083"/>
      <dgm:spPr/>
    </dgm:pt>
  </dgm:ptLst>
  <dgm:cxnLst>
    <dgm:cxn modelId="{9E3E55BF-214D-4025-851B-D97254A4EDF1}" type="presOf" srcId="{06BD67BE-1937-4830-B9A2-6079991E9141}" destId="{A930CE12-D62C-47BE-9DA7-AAA5B2A66569}" srcOrd="0" destOrd="0" presId="urn:microsoft.com/office/officeart/2005/8/layout/radial6"/>
    <dgm:cxn modelId="{BB57A9BE-E18E-4619-A7EC-C727BE2778F6}" type="presOf" srcId="{4C5B1829-9904-4F20-B4C8-741262D9A93F}" destId="{40AA8EEA-A5A9-4CF8-BFD1-6CF93DC69E0E}" srcOrd="0" destOrd="0" presId="urn:microsoft.com/office/officeart/2005/8/layout/radial6"/>
    <dgm:cxn modelId="{00BAF799-AD89-4779-A0D9-8D6E4D708C32}" srcId="{867AE025-20CE-4778-890E-A348ED64C3C2}" destId="{BCD2F462-D89F-4F48-B6B3-CEB88B5ABBFE}" srcOrd="1" destOrd="0" parTransId="{382D65A6-582D-4591-AEEE-A5FBAF15777D}" sibTransId="{739B1A6F-0C04-47D2-9494-261971513A36}"/>
    <dgm:cxn modelId="{BAEDBD22-D3B5-4295-ACA3-C9CFC54F6808}" srcId="{F7617190-4A22-4298-99F9-F6BD99B6714F}" destId="{B5FCE527-32FF-4A70-AE44-6CC41E930FFE}" srcOrd="4" destOrd="0" parTransId="{11BB0DDB-94E0-49B4-9756-76D1D6BE180B}" sibTransId="{3747415E-E418-4099-BE09-243323EC1787}"/>
    <dgm:cxn modelId="{FB2A19AE-ADCB-421D-AB0B-59C98F9ABD92}" type="presOf" srcId="{ABB2E30F-67E6-408B-94EA-7BB83AEFCC50}" destId="{875683FA-BFF8-4BA7-95D6-160EBDA8CAD4}" srcOrd="0" destOrd="0" presId="urn:microsoft.com/office/officeart/2005/8/layout/radial6"/>
    <dgm:cxn modelId="{0BB67892-F230-4F42-89AD-BD2E67DE8A76}" srcId="{F7617190-4A22-4298-99F9-F6BD99B6714F}" destId="{90CA6519-F197-41B9-9976-69045C72C754}" srcOrd="0" destOrd="0" parTransId="{E834EC2E-9908-4E20-86C6-D5B86431839F}" sibTransId="{A26B483D-D956-4695-BE6A-0EEDD925EDF7}"/>
    <dgm:cxn modelId="{25595C04-F619-4C40-BAF2-3F608C0514C5}" srcId="{F7617190-4A22-4298-99F9-F6BD99B6714F}" destId="{06BD67BE-1937-4830-B9A2-6079991E9141}" srcOrd="3" destOrd="0" parTransId="{E06FF07B-6CF3-4930-A3CC-AE30EFD18757}" sibTransId="{DDAA724E-7A8E-43A5-99B9-525A3111791D}"/>
    <dgm:cxn modelId="{A4DC74D3-BC18-43CF-8AD9-4478A7D67A9C}" type="presOf" srcId="{DDAA724E-7A8E-43A5-99B9-525A3111791D}" destId="{9157AE1D-B003-4DCC-A585-60E93B5B0E52}" srcOrd="0" destOrd="0" presId="urn:microsoft.com/office/officeart/2005/8/layout/radial6"/>
    <dgm:cxn modelId="{9F8901A4-3655-4437-9928-F5C628649784}" type="presOf" srcId="{B16C29A1-E234-4C82-AC24-9AEDA979A662}" destId="{B829838A-7638-4B35-BC95-9144E79A79DD}" srcOrd="0" destOrd="0" presId="urn:microsoft.com/office/officeart/2005/8/layout/radial6"/>
    <dgm:cxn modelId="{8EFF4ED9-C0B0-4C2D-BEFA-644FB7F75CDC}" type="presOf" srcId="{90CA6519-F197-41B9-9976-69045C72C754}" destId="{7B33A071-D96E-4524-88C2-583CF229C22D}" srcOrd="0" destOrd="0" presId="urn:microsoft.com/office/officeart/2005/8/layout/radial6"/>
    <dgm:cxn modelId="{58A1FE2A-38F5-48F2-AB90-7A8D83AADEA9}" type="presOf" srcId="{898C4FB5-B216-4BC8-A52C-3D1CEE8AB13E}" destId="{E52F1BA3-95E9-48B0-9816-76AE774C4BD2}" srcOrd="0" destOrd="0" presId="urn:microsoft.com/office/officeart/2005/8/layout/radial6"/>
    <dgm:cxn modelId="{C11AB1FA-13E1-4F8F-9455-D746084598AB}" srcId="{867AE025-20CE-4778-890E-A348ED64C3C2}" destId="{F7617190-4A22-4298-99F9-F6BD99B6714F}" srcOrd="0" destOrd="0" parTransId="{4746FFA5-20F7-4F1D-9D8D-4E9D6CBF25EC}" sibTransId="{CA203E5B-26EE-42A7-A8DD-10C14F99AA04}"/>
    <dgm:cxn modelId="{440DF9DD-F78C-4856-89EF-EC08673F1342}" srcId="{F7617190-4A22-4298-99F9-F6BD99B6714F}" destId="{898C4FB5-B216-4BC8-A52C-3D1CEE8AB13E}" srcOrd="5" destOrd="0" parTransId="{16C87071-A2AF-4467-838E-64308D6BBB16}" sibTransId="{4C5B1829-9904-4F20-B4C8-741262D9A93F}"/>
    <dgm:cxn modelId="{95DDD139-7D54-49F2-BF3C-EF5FA83B4A8F}" type="presOf" srcId="{A26B483D-D956-4695-BE6A-0EEDD925EDF7}" destId="{AE2C5169-CC8C-4EE2-9CA7-30C145A9594B}" srcOrd="0" destOrd="0" presId="urn:microsoft.com/office/officeart/2005/8/layout/radial6"/>
    <dgm:cxn modelId="{2946EE43-7BBA-4978-A1FC-64353079EE57}" type="presOf" srcId="{B5FCE527-32FF-4A70-AE44-6CC41E930FFE}" destId="{E769F392-9C1A-41F7-87B4-B01E9FE1B526}" srcOrd="0" destOrd="0" presId="urn:microsoft.com/office/officeart/2005/8/layout/radial6"/>
    <dgm:cxn modelId="{1F47D891-7F6C-401B-8D51-A53F327BB43C}" srcId="{F7617190-4A22-4298-99F9-F6BD99B6714F}" destId="{DC6DA922-4848-4DF0-B13D-0824579DF535}" srcOrd="2" destOrd="0" parTransId="{B1651605-A63F-4E25-B4E6-BDB47198CC73}" sibTransId="{CE187827-BA17-4684-A08C-096746C2D952}"/>
    <dgm:cxn modelId="{944F63C7-1CB0-4AF2-B5B7-11C643BDF00F}" srcId="{45CFCEB6-0957-4F3C-9887-22130A1E8147}" destId="{CF0077DA-B870-452F-A784-1BCBA45C61E0}" srcOrd="0" destOrd="0" parTransId="{A21827A9-8FEE-45BE-90BC-305FC3405FDA}" sibTransId="{7A0E3C97-AFEB-4010-B609-22D0BB76C345}"/>
    <dgm:cxn modelId="{C3408F26-B734-4518-A216-F5C6BDD98E11}" type="presOf" srcId="{CE187827-BA17-4684-A08C-096746C2D952}" destId="{94FDB288-EC64-4673-A66E-8CF824145F8D}" srcOrd="0" destOrd="0" presId="urn:microsoft.com/office/officeart/2005/8/layout/radial6"/>
    <dgm:cxn modelId="{E5CFB189-CCCA-4150-AA98-DFC2DBE35304}" srcId="{867AE025-20CE-4778-890E-A348ED64C3C2}" destId="{45CFCEB6-0957-4F3C-9887-22130A1E8147}" srcOrd="3" destOrd="0" parTransId="{1B165808-1A7D-4ED3-9D4C-8BF06F3FF190}" sibTransId="{FA081251-EA83-4739-B90B-32BDD49DB6D3}"/>
    <dgm:cxn modelId="{5CA661A5-4FD7-4370-921D-477DC16BD365}" type="presOf" srcId="{DC6DA922-4848-4DF0-B13D-0824579DF535}" destId="{D2E666B6-BE4C-4D22-8041-59DCA8590F5D}" srcOrd="0" destOrd="0" presId="urn:microsoft.com/office/officeart/2005/8/layout/radial6"/>
    <dgm:cxn modelId="{A8CBE708-B044-46FB-972A-6CB6FD85A23A}" type="presOf" srcId="{867AE025-20CE-4778-890E-A348ED64C3C2}" destId="{D84D9766-C217-4844-8970-86A1B7A71D04}" srcOrd="0" destOrd="0" presId="urn:microsoft.com/office/officeart/2005/8/layout/radial6"/>
    <dgm:cxn modelId="{B36F4430-2182-4FFB-B937-120EA1E4F4FF}" srcId="{F7617190-4A22-4298-99F9-F6BD99B6714F}" destId="{B16C29A1-E234-4C82-AC24-9AEDA979A662}" srcOrd="1" destOrd="0" parTransId="{224A6BAE-B8D0-415D-955E-4973317B6905}" sibTransId="{ABB2E30F-67E6-408B-94EA-7BB83AEFCC50}"/>
    <dgm:cxn modelId="{C00B37C3-28BB-4084-91FE-4AF9FD7B2B69}" srcId="{867AE025-20CE-4778-890E-A348ED64C3C2}" destId="{B33E2D16-22C4-41C5-BAE6-D7EFA032C767}" srcOrd="2" destOrd="0" parTransId="{684BBB1B-4348-49C3-B1C7-1D3BACCF6956}" sibTransId="{7A0886E8-A922-4551-862F-26A70F31B8BA}"/>
    <dgm:cxn modelId="{852C36AF-4694-4322-BA0E-10F005845F47}" type="presOf" srcId="{F7617190-4A22-4298-99F9-F6BD99B6714F}" destId="{17ACCF07-3A70-4D02-850B-4153033240DF}" srcOrd="0" destOrd="0" presId="urn:microsoft.com/office/officeart/2005/8/layout/radial6"/>
    <dgm:cxn modelId="{FF676609-D60B-4A28-9F8A-84DD13F172C0}" srcId="{B33E2D16-22C4-41C5-BAE6-D7EFA032C767}" destId="{45289983-2AF1-47F8-83ED-998EEDE47FEB}" srcOrd="0" destOrd="0" parTransId="{AD37759C-ABC9-4E8B-B710-1B5484092F97}" sibTransId="{093B0165-5D01-4CB3-B8C8-C1EFF6880BA9}"/>
    <dgm:cxn modelId="{18B0CAEE-AA4A-427C-8715-55489172AC48}" srcId="{BCD2F462-D89F-4F48-B6B3-CEB88B5ABBFE}" destId="{B6B7C674-615E-4EBF-BC6A-6E881B0A9E5D}" srcOrd="0" destOrd="0" parTransId="{A16B1C07-8846-4C14-8FF4-991F12A4190B}" sibTransId="{54EFE70C-56CB-467D-B2A2-733AA4315716}"/>
    <dgm:cxn modelId="{E5F9EF7F-61DF-4D4D-A55D-2AF4F28D03F6}" type="presOf" srcId="{3747415E-E418-4099-BE09-243323EC1787}" destId="{E01D5AF3-07CF-48C9-998D-F6AAEE2D5154}" srcOrd="0" destOrd="0" presId="urn:microsoft.com/office/officeart/2005/8/layout/radial6"/>
    <dgm:cxn modelId="{9BF74D65-3DF1-4E53-A272-023F80F43B72}" type="presParOf" srcId="{D84D9766-C217-4844-8970-86A1B7A71D04}" destId="{17ACCF07-3A70-4D02-850B-4153033240DF}" srcOrd="0" destOrd="0" presId="urn:microsoft.com/office/officeart/2005/8/layout/radial6"/>
    <dgm:cxn modelId="{7C28E214-AD54-43A8-9D9B-165352DDEEE6}" type="presParOf" srcId="{D84D9766-C217-4844-8970-86A1B7A71D04}" destId="{7B33A071-D96E-4524-88C2-583CF229C22D}" srcOrd="1" destOrd="0" presId="urn:microsoft.com/office/officeart/2005/8/layout/radial6"/>
    <dgm:cxn modelId="{15CADFBB-5780-4151-A132-0BC7F088818A}" type="presParOf" srcId="{D84D9766-C217-4844-8970-86A1B7A71D04}" destId="{BCC9FE53-1E27-47CC-8D18-2B40F5A17113}" srcOrd="2" destOrd="0" presId="urn:microsoft.com/office/officeart/2005/8/layout/radial6"/>
    <dgm:cxn modelId="{73296617-47CC-4877-A6C5-4AD93A9F5861}" type="presParOf" srcId="{D84D9766-C217-4844-8970-86A1B7A71D04}" destId="{AE2C5169-CC8C-4EE2-9CA7-30C145A9594B}" srcOrd="3" destOrd="0" presId="urn:microsoft.com/office/officeart/2005/8/layout/radial6"/>
    <dgm:cxn modelId="{650F02A1-877B-4DCD-87F2-C966E91600D5}" type="presParOf" srcId="{D84D9766-C217-4844-8970-86A1B7A71D04}" destId="{B829838A-7638-4B35-BC95-9144E79A79DD}" srcOrd="4" destOrd="0" presId="urn:microsoft.com/office/officeart/2005/8/layout/radial6"/>
    <dgm:cxn modelId="{9452A04C-4011-471A-91C5-3BC22B3670F3}" type="presParOf" srcId="{D84D9766-C217-4844-8970-86A1B7A71D04}" destId="{1F8B937E-9B55-4140-B29C-4522357F4DC8}" srcOrd="5" destOrd="0" presId="urn:microsoft.com/office/officeart/2005/8/layout/radial6"/>
    <dgm:cxn modelId="{C994DD41-005E-4ED3-AE41-1E91E01A5CAC}" type="presParOf" srcId="{D84D9766-C217-4844-8970-86A1B7A71D04}" destId="{875683FA-BFF8-4BA7-95D6-160EBDA8CAD4}" srcOrd="6" destOrd="0" presId="urn:microsoft.com/office/officeart/2005/8/layout/radial6"/>
    <dgm:cxn modelId="{68E8C481-7E59-47C5-9A5D-60C718AA45D3}" type="presParOf" srcId="{D84D9766-C217-4844-8970-86A1B7A71D04}" destId="{D2E666B6-BE4C-4D22-8041-59DCA8590F5D}" srcOrd="7" destOrd="0" presId="urn:microsoft.com/office/officeart/2005/8/layout/radial6"/>
    <dgm:cxn modelId="{FE53B49F-BD80-4788-9F77-FAB1D1A843CB}" type="presParOf" srcId="{D84D9766-C217-4844-8970-86A1B7A71D04}" destId="{CEC11C6C-031B-48C2-A8B8-537B3C0AA2C6}" srcOrd="8" destOrd="0" presId="urn:microsoft.com/office/officeart/2005/8/layout/radial6"/>
    <dgm:cxn modelId="{D69B4F24-557D-42BC-BCFB-07FAFEF8E63F}" type="presParOf" srcId="{D84D9766-C217-4844-8970-86A1B7A71D04}" destId="{94FDB288-EC64-4673-A66E-8CF824145F8D}" srcOrd="9" destOrd="0" presId="urn:microsoft.com/office/officeart/2005/8/layout/radial6"/>
    <dgm:cxn modelId="{F10A3A6D-FB75-486E-83F1-6E4C60C07507}" type="presParOf" srcId="{D84D9766-C217-4844-8970-86A1B7A71D04}" destId="{A930CE12-D62C-47BE-9DA7-AAA5B2A66569}" srcOrd="10" destOrd="0" presId="urn:microsoft.com/office/officeart/2005/8/layout/radial6"/>
    <dgm:cxn modelId="{5CB3239E-9256-46E2-AAC6-082395302386}" type="presParOf" srcId="{D84D9766-C217-4844-8970-86A1B7A71D04}" destId="{4EF7D4AB-0D11-4A72-A3FB-82BBB1B12DB4}" srcOrd="11" destOrd="0" presId="urn:microsoft.com/office/officeart/2005/8/layout/radial6"/>
    <dgm:cxn modelId="{809F56F1-FD0F-492E-A2EA-9623ED91F567}" type="presParOf" srcId="{D84D9766-C217-4844-8970-86A1B7A71D04}" destId="{9157AE1D-B003-4DCC-A585-60E93B5B0E52}" srcOrd="12" destOrd="0" presId="urn:microsoft.com/office/officeart/2005/8/layout/radial6"/>
    <dgm:cxn modelId="{224E5F11-208C-491A-9CEF-C437E2D2F9A1}" type="presParOf" srcId="{D84D9766-C217-4844-8970-86A1B7A71D04}" destId="{E769F392-9C1A-41F7-87B4-B01E9FE1B526}" srcOrd="13" destOrd="0" presId="urn:microsoft.com/office/officeart/2005/8/layout/radial6"/>
    <dgm:cxn modelId="{7FCCF41D-CCB3-45D3-BC91-203E13948745}" type="presParOf" srcId="{D84D9766-C217-4844-8970-86A1B7A71D04}" destId="{23105EBA-A9C3-416C-ADC3-E323778B95EC}" srcOrd="14" destOrd="0" presId="urn:microsoft.com/office/officeart/2005/8/layout/radial6"/>
    <dgm:cxn modelId="{88B556B4-99B2-49AC-B59E-5CE8DD2C4303}" type="presParOf" srcId="{D84D9766-C217-4844-8970-86A1B7A71D04}" destId="{E01D5AF3-07CF-48C9-998D-F6AAEE2D5154}" srcOrd="15" destOrd="0" presId="urn:microsoft.com/office/officeart/2005/8/layout/radial6"/>
    <dgm:cxn modelId="{8D56CA23-C4A9-4E09-B3B2-C757CEB287DC}" type="presParOf" srcId="{D84D9766-C217-4844-8970-86A1B7A71D04}" destId="{E52F1BA3-95E9-48B0-9816-76AE774C4BD2}" srcOrd="16" destOrd="0" presId="urn:microsoft.com/office/officeart/2005/8/layout/radial6"/>
    <dgm:cxn modelId="{4A790C96-ACEF-4054-BF51-CDB880DC0FE0}" type="presParOf" srcId="{D84D9766-C217-4844-8970-86A1B7A71D04}" destId="{D771CD52-C25A-4CE3-B63E-B8C1B7F732BD}" srcOrd="17" destOrd="0" presId="urn:microsoft.com/office/officeart/2005/8/layout/radial6"/>
    <dgm:cxn modelId="{E3B60DBF-CB89-4E6F-9450-E7D5B11930F0}" type="presParOf" srcId="{D84D9766-C217-4844-8970-86A1B7A71D04}" destId="{40AA8EEA-A5A9-4CF8-BFD1-6CF93DC69E0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54AF6-202D-4C96-A903-73CB3DDE4202}">
      <dsp:nvSpPr>
        <dsp:cNvPr id="0" name=""/>
        <dsp:cNvSpPr/>
      </dsp:nvSpPr>
      <dsp:spPr>
        <a:xfrm>
          <a:off x="599069" y="244935"/>
          <a:ext cx="1750336" cy="1750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Reconocimiento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A. </a:t>
          </a:r>
          <a:r>
            <a:rPr lang="es-ES" sz="1100" kern="1200" dirty="0" err="1" smtClean="0"/>
            <a:t>Honneth</a:t>
          </a:r>
          <a:endParaRPr lang="en-US" sz="1100" kern="1200" dirty="0"/>
        </a:p>
      </dsp:txBody>
      <dsp:txXfrm>
        <a:off x="855400" y="501266"/>
        <a:ext cx="1237674" cy="1237674"/>
      </dsp:txXfrm>
    </dsp:sp>
    <dsp:sp modelId="{F13C6705-398A-4560-95E9-7E9EC23B2F7F}">
      <dsp:nvSpPr>
        <dsp:cNvPr id="0" name=""/>
        <dsp:cNvSpPr/>
      </dsp:nvSpPr>
      <dsp:spPr>
        <a:xfrm>
          <a:off x="966639" y="1892702"/>
          <a:ext cx="1015195" cy="101519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101203" y="2280913"/>
        <a:ext cx="746067" cy="238773"/>
      </dsp:txXfrm>
    </dsp:sp>
    <dsp:sp modelId="{B64AFE5A-3742-4279-ADBE-0D9AC7E57680}">
      <dsp:nvSpPr>
        <dsp:cNvPr id="0" name=""/>
        <dsp:cNvSpPr/>
      </dsp:nvSpPr>
      <dsp:spPr>
        <a:xfrm>
          <a:off x="599069" y="3050024"/>
          <a:ext cx="1750336" cy="1750336"/>
        </a:xfrm>
        <a:prstGeom prst="ellipse">
          <a:avLst/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Psicología cognitiva + Sociología de las emociones</a:t>
          </a:r>
          <a:endParaRPr lang="en-US" sz="1100" kern="1200" dirty="0"/>
        </a:p>
      </dsp:txBody>
      <dsp:txXfrm>
        <a:off x="855400" y="3306355"/>
        <a:ext cx="1237674" cy="1237674"/>
      </dsp:txXfrm>
    </dsp:sp>
    <dsp:sp modelId="{2D2BC7B1-B353-49A6-A5F2-7DB038B77E5A}">
      <dsp:nvSpPr>
        <dsp:cNvPr id="0" name=""/>
        <dsp:cNvSpPr/>
      </dsp:nvSpPr>
      <dsp:spPr>
        <a:xfrm rot="21485614">
          <a:off x="2612044" y="2149936"/>
          <a:ext cx="557429" cy="65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612090" y="2282943"/>
        <a:ext cx="390200" cy="390675"/>
      </dsp:txXfrm>
    </dsp:sp>
    <dsp:sp modelId="{E717EEDB-5D51-48D5-A215-C7D0D3159993}">
      <dsp:nvSpPr>
        <dsp:cNvPr id="0" name=""/>
        <dsp:cNvSpPr/>
      </dsp:nvSpPr>
      <dsp:spPr>
        <a:xfrm>
          <a:off x="3399607" y="649963"/>
          <a:ext cx="3500673" cy="3500673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Bienestar </a:t>
          </a:r>
          <a:r>
            <a:rPr lang="es-ES" sz="2100" kern="1200" dirty="0" smtClean="0"/>
            <a:t>emocional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 migrantes centroamericanos</a:t>
          </a:r>
          <a:endParaRPr lang="en-US" sz="2100" kern="1200" dirty="0"/>
        </a:p>
      </dsp:txBody>
      <dsp:txXfrm>
        <a:off x="3912269" y="1162625"/>
        <a:ext cx="2475349" cy="247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8EEA-A5A9-4CF8-BFD1-6CF93DC69E0E}">
      <dsp:nvSpPr>
        <dsp:cNvPr id="0" name=""/>
        <dsp:cNvSpPr/>
      </dsp:nvSpPr>
      <dsp:spPr>
        <a:xfrm>
          <a:off x="3442180" y="609610"/>
          <a:ext cx="3860808" cy="3991407"/>
        </a:xfrm>
        <a:prstGeom prst="blockArc">
          <a:avLst>
            <a:gd name="adj1" fmla="val 12600000"/>
            <a:gd name="adj2" fmla="val 16200000"/>
            <a:gd name="adj3" fmla="val 45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D5AF3-07CF-48C9-998D-F6AAEE2D5154}">
      <dsp:nvSpPr>
        <dsp:cNvPr id="0" name=""/>
        <dsp:cNvSpPr/>
      </dsp:nvSpPr>
      <dsp:spPr>
        <a:xfrm>
          <a:off x="3358411" y="591140"/>
          <a:ext cx="4028347" cy="4028347"/>
        </a:xfrm>
        <a:prstGeom prst="blockArc">
          <a:avLst>
            <a:gd name="adj1" fmla="val 9000000"/>
            <a:gd name="adj2" fmla="val 12600000"/>
            <a:gd name="adj3" fmla="val 45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7AE1D-B003-4DCC-A585-60E93B5B0E52}">
      <dsp:nvSpPr>
        <dsp:cNvPr id="0" name=""/>
        <dsp:cNvSpPr/>
      </dsp:nvSpPr>
      <dsp:spPr>
        <a:xfrm>
          <a:off x="3358411" y="591140"/>
          <a:ext cx="4028347" cy="4028347"/>
        </a:xfrm>
        <a:prstGeom prst="blockArc">
          <a:avLst>
            <a:gd name="adj1" fmla="val 5400000"/>
            <a:gd name="adj2" fmla="val 9000000"/>
            <a:gd name="adj3" fmla="val 45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DB288-EC64-4673-A66E-8CF824145F8D}">
      <dsp:nvSpPr>
        <dsp:cNvPr id="0" name=""/>
        <dsp:cNvSpPr/>
      </dsp:nvSpPr>
      <dsp:spPr>
        <a:xfrm>
          <a:off x="3358411" y="591140"/>
          <a:ext cx="4028347" cy="4028347"/>
        </a:xfrm>
        <a:prstGeom prst="blockArc">
          <a:avLst>
            <a:gd name="adj1" fmla="val 1800000"/>
            <a:gd name="adj2" fmla="val 5400000"/>
            <a:gd name="adj3" fmla="val 45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83FA-BFF8-4BA7-95D6-160EBDA8CAD4}">
      <dsp:nvSpPr>
        <dsp:cNvPr id="0" name=""/>
        <dsp:cNvSpPr/>
      </dsp:nvSpPr>
      <dsp:spPr>
        <a:xfrm>
          <a:off x="3358411" y="591140"/>
          <a:ext cx="4028347" cy="4028347"/>
        </a:xfrm>
        <a:prstGeom prst="blockArc">
          <a:avLst>
            <a:gd name="adj1" fmla="val 19800000"/>
            <a:gd name="adj2" fmla="val 1800000"/>
            <a:gd name="adj3" fmla="val 45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C5169-CC8C-4EE2-9CA7-30C145A9594B}">
      <dsp:nvSpPr>
        <dsp:cNvPr id="0" name=""/>
        <dsp:cNvSpPr/>
      </dsp:nvSpPr>
      <dsp:spPr>
        <a:xfrm>
          <a:off x="3358411" y="591140"/>
          <a:ext cx="4028347" cy="4028347"/>
        </a:xfrm>
        <a:prstGeom prst="blockArc">
          <a:avLst>
            <a:gd name="adj1" fmla="val 16200000"/>
            <a:gd name="adj2" fmla="val 19800000"/>
            <a:gd name="adj3" fmla="val 45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CCF07-3A70-4D02-850B-4153033240DF}">
      <dsp:nvSpPr>
        <dsp:cNvPr id="0" name=""/>
        <dsp:cNvSpPr/>
      </dsp:nvSpPr>
      <dsp:spPr>
        <a:xfrm>
          <a:off x="4466792" y="1699521"/>
          <a:ext cx="1811585" cy="1811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Enojado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Triste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Miedo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Deprimido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Angustiado</a:t>
          </a:r>
          <a:endParaRPr lang="es-MX" sz="1300" kern="1200" dirty="0"/>
        </a:p>
      </dsp:txBody>
      <dsp:txXfrm>
        <a:off x="4732092" y="1964821"/>
        <a:ext cx="1280985" cy="1280985"/>
      </dsp:txXfrm>
    </dsp:sp>
    <dsp:sp modelId="{7B33A071-D96E-4524-88C2-583CF229C22D}">
      <dsp:nvSpPr>
        <dsp:cNvPr id="0" name=""/>
        <dsp:cNvSpPr/>
      </dsp:nvSpPr>
      <dsp:spPr>
        <a:xfrm>
          <a:off x="4559783" y="2737"/>
          <a:ext cx="1625602" cy="1268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Discriminado</a:t>
          </a:r>
          <a:endParaRPr lang="es-MX" sz="1600" kern="1200" dirty="0"/>
        </a:p>
      </dsp:txBody>
      <dsp:txXfrm>
        <a:off x="4797847" y="188447"/>
        <a:ext cx="1149474" cy="896689"/>
      </dsp:txXfrm>
    </dsp:sp>
    <dsp:sp modelId="{B829838A-7638-4B35-BC95-9144E79A79DD}">
      <dsp:nvSpPr>
        <dsp:cNvPr id="0" name=""/>
        <dsp:cNvSpPr/>
      </dsp:nvSpPr>
      <dsp:spPr>
        <a:xfrm>
          <a:off x="6443319" y="986998"/>
          <a:ext cx="1268109" cy="1268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Detenido</a:t>
          </a:r>
          <a:endParaRPr lang="es-MX" sz="1800" kern="1200" dirty="0"/>
        </a:p>
      </dsp:txBody>
      <dsp:txXfrm>
        <a:off x="6629029" y="1172708"/>
        <a:ext cx="896689" cy="896689"/>
      </dsp:txXfrm>
    </dsp:sp>
    <dsp:sp modelId="{D2E666B6-BE4C-4D22-8041-59DCA8590F5D}">
      <dsp:nvSpPr>
        <dsp:cNvPr id="0" name=""/>
        <dsp:cNvSpPr/>
      </dsp:nvSpPr>
      <dsp:spPr>
        <a:xfrm>
          <a:off x="6326691" y="2955520"/>
          <a:ext cx="1501366" cy="1268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Secuestrado</a:t>
          </a:r>
          <a:endParaRPr lang="es-MX" sz="1600" kern="1200" dirty="0"/>
        </a:p>
      </dsp:txBody>
      <dsp:txXfrm>
        <a:off x="6546561" y="3141230"/>
        <a:ext cx="1061626" cy="896689"/>
      </dsp:txXfrm>
    </dsp:sp>
    <dsp:sp modelId="{A930CE12-D62C-47BE-9DA7-AAA5B2A66569}">
      <dsp:nvSpPr>
        <dsp:cNvPr id="0" name=""/>
        <dsp:cNvSpPr/>
      </dsp:nvSpPr>
      <dsp:spPr>
        <a:xfrm>
          <a:off x="4355180" y="3939781"/>
          <a:ext cx="2034809" cy="1268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Asaltado</a:t>
          </a:r>
          <a:endParaRPr lang="es-MX" sz="2000" kern="1200" dirty="0"/>
        </a:p>
      </dsp:txBody>
      <dsp:txXfrm>
        <a:off x="4653171" y="4125491"/>
        <a:ext cx="1438827" cy="896689"/>
      </dsp:txXfrm>
    </dsp:sp>
    <dsp:sp modelId="{E769F392-9C1A-41F7-87B4-B01E9FE1B526}">
      <dsp:nvSpPr>
        <dsp:cNvPr id="0" name=""/>
        <dsp:cNvSpPr/>
      </dsp:nvSpPr>
      <dsp:spPr>
        <a:xfrm>
          <a:off x="2941542" y="2955520"/>
          <a:ext cx="1452505" cy="1268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Acto criminal</a:t>
          </a:r>
          <a:endParaRPr lang="es-MX" sz="1800" kern="1200" dirty="0"/>
        </a:p>
      </dsp:txBody>
      <dsp:txXfrm>
        <a:off x="3154256" y="3141230"/>
        <a:ext cx="1027077" cy="896689"/>
      </dsp:txXfrm>
    </dsp:sp>
    <dsp:sp modelId="{E52F1BA3-95E9-48B0-9816-76AE774C4BD2}">
      <dsp:nvSpPr>
        <dsp:cNvPr id="0" name=""/>
        <dsp:cNvSpPr/>
      </dsp:nvSpPr>
      <dsp:spPr>
        <a:xfrm>
          <a:off x="3033739" y="986998"/>
          <a:ext cx="1268109" cy="1268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Acento</a:t>
          </a:r>
          <a:endParaRPr lang="es-MX" sz="1600" kern="1200" dirty="0"/>
        </a:p>
      </dsp:txBody>
      <dsp:txXfrm>
        <a:off x="3219449" y="1172708"/>
        <a:ext cx="896689" cy="896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2460-7BA7-426E-9EF2-F0C272047E47}" type="datetimeFigureOut">
              <a:rPr lang="es-MX" smtClean="0"/>
              <a:t>25/09/2015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03BE-0901-494C-85E2-30522461F7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76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Los derechos humanos desde la perspectiva del reconocimiento: Los centroamericanos en tránsito por Monterrey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Coloquio, La Frontera Noreste de México: Migración y Desarrollo. Retos y Desafíos, 24 y 25 de septiembre, 2015</a:t>
            </a:r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775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>
                    <a:satMod val="130000"/>
                  </a:schemeClr>
                </a:solidFill>
              </a:rPr>
              <a:t>Formas de reconocimiento</a:t>
            </a:r>
            <a:endParaRPr lang="es-MX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La injusticia no sólo se basa en una inadecuada distribución de bienes, recursos o capacidades sino en la ausencia tanto del </a:t>
            </a:r>
            <a:r>
              <a:rPr lang="es-ES" u="sng" dirty="0"/>
              <a:t>reconocimiento de la identidad </a:t>
            </a:r>
            <a:r>
              <a:rPr lang="es-ES" dirty="0"/>
              <a:t>como de la diferencia. </a:t>
            </a:r>
            <a:endParaRPr lang="es-E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b="1" dirty="0" smtClean="0"/>
              <a:t>Reconocimiento </a:t>
            </a:r>
            <a:r>
              <a:rPr lang="es-ES" b="1" dirty="0"/>
              <a:t>afectivo</a:t>
            </a:r>
            <a:r>
              <a:rPr lang="es-ES" dirty="0"/>
              <a:t>, </a:t>
            </a:r>
            <a:r>
              <a:rPr lang="es-ES" b="1" dirty="0"/>
              <a:t>jurídico</a:t>
            </a:r>
            <a:r>
              <a:rPr lang="es-ES" dirty="0"/>
              <a:t> y </a:t>
            </a:r>
            <a:r>
              <a:rPr lang="es-ES" b="1" dirty="0" smtClean="0"/>
              <a:t>socia</a:t>
            </a:r>
            <a:r>
              <a:rPr lang="es-ES" dirty="0" smtClean="0"/>
              <a:t>l (Axel </a:t>
            </a:r>
            <a:r>
              <a:rPr lang="es-ES" dirty="0" err="1" smtClean="0"/>
              <a:t>Honneth</a:t>
            </a:r>
            <a:r>
              <a:rPr lang="es-ES" dirty="0" smtClean="0"/>
              <a:t>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La </a:t>
            </a:r>
            <a:r>
              <a:rPr lang="es-ES" dirty="0"/>
              <a:t>esfera del reconocimiento afectivo refiere al hecho de que la persona tiene el estrato más básico de seguridad emocional y física, genera</a:t>
            </a:r>
            <a:r>
              <a:rPr lang="es-ES" b="1" dirty="0"/>
              <a:t> </a:t>
            </a:r>
            <a:r>
              <a:rPr lang="es-ES" b="1" dirty="0" smtClean="0">
                <a:sym typeface="Wingdings" panose="05000000000000000000" pitchFamily="2" charset="2"/>
              </a:rPr>
              <a:t> </a:t>
            </a:r>
            <a:r>
              <a:rPr lang="es-ES" b="1" dirty="0" smtClean="0"/>
              <a:t>autoconfianza.</a:t>
            </a:r>
            <a:r>
              <a:rPr lang="es-ES" dirty="0" smtClean="0"/>
              <a:t>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En </a:t>
            </a:r>
            <a:r>
              <a:rPr lang="es-ES" dirty="0"/>
              <a:t>el marco del derecho, se trata fundamentalmente del reconocimiento de los individuos como sujetos con los mismos derechos que los demás. La privación de derechos y la exclusión social se suceden cuando al ser humano no se le concede la imputabilidad moral de una persona jurídica de pleno valor. </a:t>
            </a:r>
            <a:r>
              <a:rPr lang="es-ES" dirty="0" smtClean="0">
                <a:sym typeface="Wingdings" panose="05000000000000000000" pitchFamily="2" charset="2"/>
              </a:rPr>
              <a:t></a:t>
            </a:r>
            <a:r>
              <a:rPr lang="es-ES" b="1" dirty="0" err="1" smtClean="0"/>
              <a:t>Autovalor</a:t>
            </a:r>
            <a:endParaRPr lang="es-ES" b="1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En </a:t>
            </a:r>
            <a:r>
              <a:rPr lang="es-ES" dirty="0"/>
              <a:t>la esfera de la valoración social, se trata del reconocimiento de los individuos en virtud de su aportación a la </a:t>
            </a:r>
            <a:r>
              <a:rPr lang="es-ES" dirty="0" smtClean="0"/>
              <a:t>sociedad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b="1" dirty="0" smtClean="0"/>
              <a:t>la </a:t>
            </a:r>
            <a:r>
              <a:rPr lang="es-ES" b="1" dirty="0"/>
              <a:t>autoestima.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2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Propuesta teórica sobre migración </a:t>
            </a:r>
            <a:r>
              <a:rPr lang="es-ES" dirty="0" smtClean="0"/>
              <a:t>en el análisis del bienestar emocional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959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6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s-MX" dirty="0" smtClean="0"/>
              <a:t>Emociones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MX" altLang="es-MX" sz="2400"/>
              <a:t>Las emociones experimentadas por los individuos son el resultado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2000"/>
              <a:t>las valoraciones o evaluaciones de las actividades que cotidianamente realizamos. 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s-MX" sz="2000"/>
              <a:t>En ellas se insertan las convenciones sociales, las limitaciones, las oportunidades, la cultura, pero también nuestros objetivos, creencias sobre el mundo, sobre nosotros mismos y nuestros recursos personales.  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MX" sz="2400"/>
              <a:t>Afrontamiento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/>
              <a:t>Proceso emocional genera una adaptación cognitiva y del comportamiento ante la situación que resulta en una estrategia para afrontar (</a:t>
            </a:r>
            <a:r>
              <a:rPr lang="es-ES" altLang="es-MX" sz="2000" i="1"/>
              <a:t>coping</a:t>
            </a:r>
            <a:r>
              <a:rPr lang="es-ES" altLang="es-MX" sz="2000"/>
              <a:t>) la situación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/>
              <a:t>Persona evalúa el significado de los eventos.</a:t>
            </a:r>
          </a:p>
          <a:p>
            <a:pPr lvl="1" eaLnBrk="1" hangingPunct="1">
              <a:lnSpc>
                <a:spcPct val="80000"/>
              </a:lnSpc>
            </a:pPr>
            <a:endParaRPr lang="es-ES" altLang="es-MX" sz="1500"/>
          </a:p>
          <a:p>
            <a:pPr lvl="1" eaLnBrk="1" hangingPunct="1">
              <a:lnSpc>
                <a:spcPct val="80000"/>
              </a:lnSpc>
            </a:pPr>
            <a:endParaRPr lang="es-ES" altLang="es-MX" sz="1500"/>
          </a:p>
        </p:txBody>
      </p:sp>
    </p:spTree>
    <p:extLst>
      <p:ext uri="{BB962C8B-B14F-4D97-AF65-F5344CB8AC3E}">
        <p14:creationId xmlns:p14="http://schemas.microsoft.com/office/powerpoint/2010/main" val="37612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y metodología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23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Analizar las implicaciones </a:t>
            </a:r>
            <a:r>
              <a:rPr lang="es-MX" dirty="0" smtClean="0"/>
              <a:t>formas de menosprecio que experimentan los migrantes centroamericanos en su tránsito por el AMM.</a:t>
            </a:r>
            <a:endParaRPr lang="es-MX" dirty="0"/>
          </a:p>
          <a:p>
            <a:pPr lvl="0"/>
            <a:r>
              <a:rPr lang="es-MX" dirty="0"/>
              <a:t>Elaborar un diagnóstico del bienestar </a:t>
            </a:r>
            <a:r>
              <a:rPr lang="es-MX" dirty="0" smtClean="0"/>
              <a:t>emocional </a:t>
            </a:r>
            <a:r>
              <a:rPr lang="es-MX" dirty="0"/>
              <a:t>de los migrantes </a:t>
            </a:r>
            <a:r>
              <a:rPr lang="es-MX" dirty="0" smtClean="0"/>
              <a:t>centroamericanos en </a:t>
            </a:r>
            <a:r>
              <a:rPr lang="es-MX" dirty="0"/>
              <a:t>tránsito </a:t>
            </a:r>
            <a:r>
              <a:rPr lang="es-MX" dirty="0" smtClean="0"/>
              <a:t>por AMM.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216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>
                    <a:satMod val="130000"/>
                  </a:schemeClr>
                </a:solidFill>
              </a:rPr>
              <a:t>Metodología</a:t>
            </a:r>
            <a:endParaRPr lang="es-MX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Marcador de contenido 2"/>
          <p:cNvSpPr>
            <a:spLocks noGrp="1"/>
          </p:cNvSpPr>
          <p:nvPr>
            <p:ph sz="half" idx="1"/>
          </p:nvPr>
        </p:nvSpPr>
        <p:spPr>
          <a:xfrm>
            <a:off x="2959100" y="1524001"/>
            <a:ext cx="3657600" cy="466407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dirty="0" smtClean="0"/>
              <a:t>Encuesta de 187 reactivos en donde se explora historia migratoria, violaciones a derechos humanos (México, AMM), condiciones de detenci</a:t>
            </a:r>
            <a:r>
              <a:rPr lang="es-MX" altLang="es-MX" dirty="0" smtClean="0"/>
              <a:t>ón, bienestar emocional. </a:t>
            </a:r>
            <a:endParaRPr lang="es-MX" altLang="es-MX" dirty="0" smtClean="0"/>
          </a:p>
          <a:p>
            <a:pPr eaLnBrk="1" hangingPunct="1"/>
            <a:r>
              <a:rPr lang="es-MX" altLang="es-MX" dirty="0" smtClean="0"/>
              <a:t>2 Entrevistas </a:t>
            </a:r>
            <a:r>
              <a:rPr lang="es-MX" altLang="es-MX" dirty="0" smtClean="0"/>
              <a:t>a profundidad con menores migrantes en cruceros del Área Metropolitana de </a:t>
            </a:r>
            <a:r>
              <a:rPr lang="es-MX" altLang="es-MX" dirty="0" smtClean="0"/>
              <a:t>Monterrey.</a:t>
            </a:r>
            <a:endParaRPr lang="es-MX" altLang="es-MX" dirty="0" smtClean="0"/>
          </a:p>
        </p:txBody>
      </p:sp>
      <p:pic>
        <p:nvPicPr>
          <p:cNvPr id="16388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850" y="2060576"/>
            <a:ext cx="3911600" cy="2747963"/>
          </a:xfrm>
        </p:spPr>
      </p:pic>
      <p:sp>
        <p:nvSpPr>
          <p:cNvPr id="4" name="Flecha curvada hacia la derecha 3"/>
          <p:cNvSpPr/>
          <p:nvPr/>
        </p:nvSpPr>
        <p:spPr>
          <a:xfrm>
            <a:off x="1992314" y="2781300"/>
            <a:ext cx="966787" cy="1727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674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24466"/>
              </p:ext>
            </p:extLst>
          </p:nvPr>
        </p:nvGraphicFramePr>
        <p:xfrm>
          <a:off x="2408908" y="163132"/>
          <a:ext cx="8915400" cy="62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Sexo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Hombres</a:t>
                      </a:r>
                    </a:p>
                    <a:p>
                      <a:r>
                        <a:rPr lang="es-MX" dirty="0" smtClean="0"/>
                        <a:t>Mujeres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33</a:t>
                      </a:r>
                    </a:p>
                    <a:p>
                      <a:r>
                        <a:rPr lang="es-MX" dirty="0" smtClean="0"/>
                        <a:t>  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Nacionalidad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Hondureño</a:t>
                      </a:r>
                    </a:p>
                    <a:p>
                      <a:r>
                        <a:rPr lang="es-MX" dirty="0" smtClean="0"/>
                        <a:t>Salvadoreño</a:t>
                      </a:r>
                    </a:p>
                    <a:p>
                      <a:r>
                        <a:rPr lang="es-MX" dirty="0" smtClean="0"/>
                        <a:t>Guatemalteco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28</a:t>
                      </a:r>
                    </a:p>
                    <a:p>
                      <a:r>
                        <a:rPr lang="es-MX" dirty="0" smtClean="0"/>
                        <a:t>5</a:t>
                      </a:r>
                    </a:p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Edo. Civil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Soltero</a:t>
                      </a:r>
                    </a:p>
                    <a:p>
                      <a:r>
                        <a:rPr lang="es-MX" dirty="0" smtClean="0"/>
                        <a:t>Casado/U.L.</a:t>
                      </a:r>
                      <a:r>
                        <a:rPr lang="es-MX" baseline="0" dirty="0" smtClean="0"/>
                        <a:t> 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Separado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18</a:t>
                      </a:r>
                    </a:p>
                    <a:p>
                      <a:r>
                        <a:rPr lang="es-MX" dirty="0" smtClean="0"/>
                        <a:t>16</a:t>
                      </a:r>
                    </a:p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Escolaridad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Sin </a:t>
                      </a:r>
                    </a:p>
                    <a:p>
                      <a:r>
                        <a:rPr lang="es-MX" dirty="0" smtClean="0"/>
                        <a:t>Primaria</a:t>
                      </a:r>
                    </a:p>
                    <a:p>
                      <a:r>
                        <a:rPr lang="es-MX" dirty="0" smtClean="0"/>
                        <a:t>Secundaria</a:t>
                      </a:r>
                    </a:p>
                    <a:p>
                      <a:r>
                        <a:rPr lang="es-MX" dirty="0" smtClean="0"/>
                        <a:t>Preparatoria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</a:p>
                    <a:p>
                      <a:r>
                        <a:rPr lang="es-MX" dirty="0" smtClean="0"/>
                        <a:t>16</a:t>
                      </a:r>
                    </a:p>
                    <a:p>
                      <a:r>
                        <a:rPr lang="es-MX" dirty="0" smtClean="0"/>
                        <a:t>13</a:t>
                      </a:r>
                    </a:p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Motivos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Inseguridad</a:t>
                      </a:r>
                    </a:p>
                    <a:p>
                      <a:r>
                        <a:rPr lang="es-MX" dirty="0" smtClean="0"/>
                        <a:t>Amenazas</a:t>
                      </a:r>
                    </a:p>
                    <a:p>
                      <a:r>
                        <a:rPr lang="es-MX" dirty="0" smtClean="0"/>
                        <a:t>Motivos</a:t>
                      </a:r>
                      <a:r>
                        <a:rPr lang="es-MX" baseline="0" dirty="0" smtClean="0"/>
                        <a:t> económicos</a:t>
                      </a:r>
                    </a:p>
                    <a:p>
                      <a:r>
                        <a:rPr lang="es-MX" baseline="0" dirty="0" smtClean="0"/>
                        <a:t>Otros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</a:p>
                    <a:p>
                      <a:r>
                        <a:rPr lang="es-MX" dirty="0" smtClean="0"/>
                        <a:t>1</a:t>
                      </a:r>
                    </a:p>
                    <a:p>
                      <a:r>
                        <a:rPr lang="es-MX" dirty="0" smtClean="0"/>
                        <a:t>29</a:t>
                      </a:r>
                    </a:p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No.</a:t>
                      </a:r>
                      <a:r>
                        <a:rPr lang="es-MX" baseline="0" dirty="0" smtClean="0"/>
                        <a:t> de viajes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1-2</a:t>
                      </a:r>
                    </a:p>
                    <a:p>
                      <a:r>
                        <a:rPr lang="es-MX" dirty="0" smtClean="0"/>
                        <a:t>3</a:t>
                      </a:r>
                      <a:r>
                        <a:rPr lang="es-MX" baseline="0" dirty="0" smtClean="0"/>
                        <a:t> &gt;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24</a:t>
                      </a:r>
                    </a:p>
                    <a:p>
                      <a:r>
                        <a:rPr lang="es-MX" dirty="0" smtClean="0"/>
                        <a:t>11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7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75" y="290735"/>
            <a:ext cx="8911687" cy="1280890"/>
          </a:xfrm>
        </p:spPr>
        <p:txBody>
          <a:bodyPr/>
          <a:lstStyle/>
          <a:p>
            <a:r>
              <a:rPr lang="es-MX" dirty="0" smtClean="0"/>
              <a:t>Actos de violencia en AMM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455155"/>
              </p:ext>
            </p:extLst>
          </p:nvPr>
        </p:nvGraphicFramePr>
        <p:xfrm>
          <a:off x="1103086" y="1320799"/>
          <a:ext cx="10769600" cy="521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71234" y="28591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34.3%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340600" y="15716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28.6%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9029700" y="28591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37.1%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9131300" y="5168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5.7%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237927" y="62848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40%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71234" y="51689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17.1%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407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Consecuencias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maltrato físico lesiona la confianza</a:t>
            </a:r>
          </a:p>
          <a:p>
            <a:r>
              <a:rPr lang="es-MX" dirty="0" smtClean="0"/>
              <a:t>Esto se presenta en una muerte psíquica, muerte social, o la enfermedad</a:t>
            </a:r>
          </a:p>
          <a:p>
            <a:r>
              <a:rPr lang="es-MX" dirty="0" smtClean="0"/>
              <a:t>Experiencia de la desvaloraci</a:t>
            </a:r>
            <a:r>
              <a:rPr lang="es-MX" dirty="0"/>
              <a:t>ó</a:t>
            </a:r>
            <a:r>
              <a:rPr lang="es-MX" dirty="0" smtClean="0"/>
              <a:t>n y de la humillación social, los seres humanos peligran en su identidad, lo mismo que en su vida física.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052862" y="4820070"/>
            <a:ext cx="370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VALOR DE PERSONA</a:t>
            </a:r>
            <a:endParaRPr lang="es-MX" sz="2800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4808704" y="4248150"/>
            <a:ext cx="1515896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118">
            <a:off x="4868324" y="4812058"/>
            <a:ext cx="1806179" cy="8161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91400" y="424815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Dignidad</a:t>
            </a:r>
            <a:endParaRPr lang="es-MX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200900" y="525780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Integridad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509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Elementos de exposición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Antecedentes</a:t>
            </a:r>
            <a:endParaRPr lang="es-MX" sz="3200" dirty="0"/>
          </a:p>
          <a:p>
            <a:r>
              <a:rPr lang="es-MX" sz="3200" dirty="0" smtClean="0"/>
              <a:t>Propuesta teórica: derechos </a:t>
            </a:r>
            <a:r>
              <a:rPr lang="es-MX" sz="3200" dirty="0" smtClean="0"/>
              <a:t>humanos, reconocimiento</a:t>
            </a:r>
          </a:p>
          <a:p>
            <a:r>
              <a:rPr lang="es-MX" sz="3200" dirty="0" smtClean="0"/>
              <a:t>Objetivos y metodolog</a:t>
            </a:r>
            <a:r>
              <a:rPr lang="es-MX" sz="3200" dirty="0" smtClean="0"/>
              <a:t>ía</a:t>
            </a:r>
            <a:endParaRPr lang="es-MX" sz="3200" dirty="0" smtClean="0"/>
          </a:p>
          <a:p>
            <a:r>
              <a:rPr lang="es-MX" sz="3200" dirty="0" smtClean="0"/>
              <a:t>Resultados: Formas de menosprecio</a:t>
            </a:r>
          </a:p>
          <a:p>
            <a:r>
              <a:rPr lang="es-MX" sz="3200" dirty="0" smtClean="0"/>
              <a:t>Reflexiones finales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5708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5306" y="202080"/>
            <a:ext cx="8911687" cy="1280890"/>
          </a:xfrm>
        </p:spPr>
        <p:txBody>
          <a:bodyPr/>
          <a:lstStyle/>
          <a:p>
            <a:r>
              <a:rPr lang="es-MX" dirty="0" smtClean="0"/>
              <a:t>Estado emocional/físico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12743"/>
              </p:ext>
            </p:extLst>
          </p:nvPr>
        </p:nvGraphicFramePr>
        <p:xfrm>
          <a:off x="1928032" y="1132370"/>
          <a:ext cx="8915400" cy="57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543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885873">
                <a:tc>
                  <a:txBody>
                    <a:bodyPr/>
                    <a:lstStyle/>
                    <a:p>
                      <a:r>
                        <a:rPr lang="es-MX" dirty="0" smtClean="0"/>
                        <a:t>Preocupaciones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Nunca</a:t>
                      </a:r>
                    </a:p>
                    <a:p>
                      <a:r>
                        <a:rPr lang="es-MX" dirty="0" smtClean="0"/>
                        <a:t>Algunas veces</a:t>
                      </a:r>
                    </a:p>
                    <a:p>
                      <a:r>
                        <a:rPr lang="es-MX" dirty="0" smtClean="0"/>
                        <a:t>Siempre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11.4</a:t>
                      </a:r>
                    </a:p>
                    <a:p>
                      <a:r>
                        <a:rPr lang="es-MX" dirty="0" smtClean="0"/>
                        <a:t>40   </a:t>
                      </a:r>
                    </a:p>
                    <a:p>
                      <a:r>
                        <a:rPr lang="es-MX" b="1" dirty="0" smtClean="0"/>
                        <a:t>48.6 </a:t>
                      </a:r>
                      <a:endParaRPr lang="es-MX" b="1" dirty="0"/>
                    </a:p>
                  </a:txBody>
                  <a:tcPr/>
                </a:tc>
              </a:tr>
              <a:tr h="1109316">
                <a:tc>
                  <a:txBody>
                    <a:bodyPr/>
                    <a:lstStyle/>
                    <a:p>
                      <a:r>
                        <a:rPr lang="es-MX" dirty="0" smtClean="0"/>
                        <a:t>Triste/deprimido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Nunca</a:t>
                      </a:r>
                    </a:p>
                    <a:p>
                      <a:r>
                        <a:rPr lang="es-MX" dirty="0" smtClean="0"/>
                        <a:t>Algunas veces</a:t>
                      </a:r>
                    </a:p>
                    <a:p>
                      <a:r>
                        <a:rPr lang="es-MX" dirty="0" smtClean="0"/>
                        <a:t>Siempre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14.3</a:t>
                      </a:r>
                    </a:p>
                    <a:p>
                      <a:r>
                        <a:rPr lang="es-MX" b="1" dirty="0" smtClean="0"/>
                        <a:t>74.3</a:t>
                      </a:r>
                    </a:p>
                    <a:p>
                      <a:r>
                        <a:rPr lang="es-MX" dirty="0" smtClean="0"/>
                        <a:t>11.3</a:t>
                      </a:r>
                      <a:endParaRPr lang="es-MX" dirty="0"/>
                    </a:p>
                  </a:txBody>
                  <a:tcPr/>
                </a:tc>
              </a:tr>
              <a:tr h="1109316">
                <a:tc>
                  <a:txBody>
                    <a:bodyPr/>
                    <a:lstStyle/>
                    <a:p>
                      <a:r>
                        <a:rPr lang="es-MX" dirty="0" smtClean="0"/>
                        <a:t>Esperanza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Nunca</a:t>
                      </a:r>
                    </a:p>
                    <a:p>
                      <a:r>
                        <a:rPr lang="es-MX" dirty="0" smtClean="0"/>
                        <a:t>Algunas veces</a:t>
                      </a:r>
                    </a:p>
                    <a:p>
                      <a:r>
                        <a:rPr lang="es-MX" dirty="0" smtClean="0"/>
                        <a:t>Siempre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5.7</a:t>
                      </a:r>
                    </a:p>
                    <a:p>
                      <a:r>
                        <a:rPr lang="es-MX" dirty="0" smtClean="0"/>
                        <a:t>8.6</a:t>
                      </a:r>
                    </a:p>
                    <a:p>
                      <a:r>
                        <a:rPr lang="es-MX" b="1" dirty="0" smtClean="0"/>
                        <a:t>85.7</a:t>
                      </a:r>
                      <a:endParaRPr lang="es-MX" b="1" dirty="0"/>
                    </a:p>
                  </a:txBody>
                  <a:tcPr/>
                </a:tc>
              </a:tr>
              <a:tr h="1109316">
                <a:tc>
                  <a:txBody>
                    <a:bodyPr/>
                    <a:lstStyle/>
                    <a:p>
                      <a:r>
                        <a:rPr lang="es-MX" dirty="0" smtClean="0"/>
                        <a:t>Alegría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Nunca</a:t>
                      </a:r>
                    </a:p>
                    <a:p>
                      <a:r>
                        <a:rPr lang="es-MX" dirty="0" smtClean="0"/>
                        <a:t>Algunas veces</a:t>
                      </a:r>
                    </a:p>
                    <a:p>
                      <a:r>
                        <a:rPr lang="es-MX" dirty="0" smtClean="0"/>
                        <a:t>Siempre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8.6</a:t>
                      </a:r>
                    </a:p>
                    <a:p>
                      <a:r>
                        <a:rPr lang="es-MX" dirty="0" smtClean="0"/>
                        <a:t>11.4</a:t>
                      </a:r>
                    </a:p>
                    <a:p>
                      <a:r>
                        <a:rPr lang="es-MX" b="1" dirty="0" smtClean="0"/>
                        <a:t>80</a:t>
                      </a:r>
                      <a:endParaRPr lang="es-MX" b="1" dirty="0"/>
                    </a:p>
                  </a:txBody>
                  <a:tcPr/>
                </a:tc>
              </a:tr>
              <a:tr h="1109316">
                <a:tc>
                  <a:txBody>
                    <a:bodyPr/>
                    <a:lstStyle/>
                    <a:p>
                      <a:r>
                        <a:rPr lang="es-MX" dirty="0" smtClean="0"/>
                        <a:t>Estado de salud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Malo</a:t>
                      </a:r>
                    </a:p>
                    <a:p>
                      <a:r>
                        <a:rPr lang="es-MX" dirty="0" smtClean="0"/>
                        <a:t>Regular</a:t>
                      </a:r>
                    </a:p>
                    <a:p>
                      <a:r>
                        <a:rPr lang="es-MX" dirty="0" smtClean="0"/>
                        <a:t>Bueno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8.6</a:t>
                      </a:r>
                    </a:p>
                    <a:p>
                      <a:r>
                        <a:rPr lang="es-MX" dirty="0" smtClean="0"/>
                        <a:t>42.9</a:t>
                      </a:r>
                    </a:p>
                    <a:p>
                      <a:r>
                        <a:rPr lang="es-MX" b="1" dirty="0" smtClean="0"/>
                        <a:t>48.6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455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juareznoticias.com/wp-content/uploads/2014/06/MigrantesMenor_244498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216401"/>
            <a:ext cx="391318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Formas de menosprecio: maltrato corporal</a:t>
            </a:r>
            <a:endParaRPr lang="en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054351" y="1417638"/>
          <a:ext cx="6697663" cy="1873250"/>
        </p:xfrm>
        <a:graphic>
          <a:graphicData uri="http://schemas.openxmlformats.org/drawingml/2006/table">
            <a:tbl>
              <a:tblPr firstRow="1" firstCol="1" bandRow="1"/>
              <a:tblGrid>
                <a:gridCol w="1964215"/>
                <a:gridCol w="2117133"/>
                <a:gridCol w="2616315"/>
              </a:tblGrid>
              <a:tr h="386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Violencia física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Violencia verbal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Violencia sicológica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Nos Esposan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Nos Jalonean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Avientan mochilas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Nos insultan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 burlan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Sueltan perros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Regañan fuerte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Nos Amenazan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Colocan ( en camioneta) calefacción fuerte: frio/calor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Botan nuestra comida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8" name="CuadroTexto 3"/>
          <p:cNvSpPr txBox="1">
            <a:spLocks noChangeArrowheads="1"/>
          </p:cNvSpPr>
          <p:nvPr/>
        </p:nvSpPr>
        <p:spPr bwMode="auto">
          <a:xfrm>
            <a:off x="3359150" y="5013325"/>
            <a:ext cx="209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prstClr val="black"/>
                </a:solidFill>
              </a:rPr>
              <a:t>MUERTE PSIQUICA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4008438" y="3789363"/>
            <a:ext cx="6477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20500" name="CuadroTexto 3"/>
          <p:cNvSpPr txBox="1">
            <a:spLocks noChangeArrowheads="1"/>
          </p:cNvSpPr>
          <p:nvPr/>
        </p:nvSpPr>
        <p:spPr bwMode="auto">
          <a:xfrm>
            <a:off x="5934076" y="3867150"/>
            <a:ext cx="90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solidFill>
                  <a:prstClr val="black"/>
                </a:solidFill>
              </a:rPr>
              <a:t>MIEDO</a:t>
            </a:r>
          </a:p>
        </p:txBody>
      </p:sp>
      <p:sp>
        <p:nvSpPr>
          <p:cNvPr id="6" name="Abrir llave 5"/>
          <p:cNvSpPr/>
          <p:nvPr/>
        </p:nvSpPr>
        <p:spPr>
          <a:xfrm rot="16200000">
            <a:off x="6023770" y="215108"/>
            <a:ext cx="720725" cy="66246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Formas de menosprecio: exclusión de derechos sistemático</a:t>
            </a:r>
            <a:endParaRPr lang="en-US" dirty="0"/>
          </a:p>
        </p:txBody>
      </p:sp>
      <p:pic>
        <p:nvPicPr>
          <p:cNvPr id="2150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26" y="1446128"/>
            <a:ext cx="8453998" cy="42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uadroTexto 2"/>
          <p:cNvSpPr txBox="1">
            <a:spLocks noChangeArrowheads="1"/>
          </p:cNvSpPr>
          <p:nvPr/>
        </p:nvSpPr>
        <p:spPr bwMode="auto">
          <a:xfrm>
            <a:off x="9058964" y="5877717"/>
            <a:ext cx="2798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800" dirty="0">
                <a:solidFill>
                  <a:prstClr val="black"/>
                </a:solidFill>
              </a:rPr>
              <a:t>MUERTE SOCIAL</a:t>
            </a:r>
          </a:p>
        </p:txBody>
      </p:sp>
      <p:sp>
        <p:nvSpPr>
          <p:cNvPr id="5" name="Flecha abajo 4"/>
          <p:cNvSpPr/>
          <p:nvPr/>
        </p:nvSpPr>
        <p:spPr>
          <a:xfrm rot="16200000">
            <a:off x="7813694" y="5405360"/>
            <a:ext cx="576263" cy="1520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21511" name="CuadroTexto 2"/>
          <p:cNvSpPr txBox="1">
            <a:spLocks noChangeArrowheads="1"/>
          </p:cNvSpPr>
          <p:nvPr/>
        </p:nvSpPr>
        <p:spPr bwMode="auto">
          <a:xfrm>
            <a:off x="3962400" y="5877718"/>
            <a:ext cx="3378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800" dirty="0">
                <a:solidFill>
                  <a:prstClr val="black"/>
                </a:solidFill>
              </a:rPr>
              <a:t>CORAJE, MIEDO</a:t>
            </a:r>
          </a:p>
        </p:txBody>
      </p:sp>
    </p:spTree>
    <p:extLst>
      <p:ext uri="{BB962C8B-B14F-4D97-AF65-F5344CB8AC3E}">
        <p14:creationId xmlns:p14="http://schemas.microsoft.com/office/powerpoint/2010/main" val="366260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s-MX" sz="4000" dirty="0"/>
              <a:t>Formas de menosprecio: desvaloración social</a:t>
            </a: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Consideramos que existen dos formas de desvaloración en relación a los menores migrantes. </a:t>
            </a:r>
          </a:p>
          <a:p>
            <a:pPr lvl="1" eaLnBrk="1" hangingPunct="1"/>
            <a:r>
              <a:rPr lang="es-ES" altLang="es-MX" smtClean="0"/>
              <a:t>A) La primera tiene que ver con la conceptualización de ser menor. </a:t>
            </a:r>
          </a:p>
          <a:p>
            <a:pPr lvl="1" eaLnBrk="1" hangingPunct="1"/>
            <a:r>
              <a:rPr lang="es-ES" altLang="es-MX" smtClean="0"/>
              <a:t>B) La segunda tiene que ver con las prácticas que se suceden dentro de los programas de atención a los menores migrantes.</a:t>
            </a:r>
          </a:p>
          <a:p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56696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000" dirty="0"/>
              <a:t>Formas de menosprecio: desvaloración social</a:t>
            </a:r>
            <a:endParaRPr lang="es-E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Los </a:t>
            </a:r>
            <a:r>
              <a:rPr lang="es-ES" dirty="0"/>
              <a:t>menores migrantes son visto como los otros, los excluidos no tan solo para los agentes del país receptor sino también para los propios profesionales que los atienden en albergues o centros de su propia </a:t>
            </a:r>
            <a:r>
              <a:rPr lang="es-ES" dirty="0" smtClean="0"/>
              <a:t>nación.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De tanto insistir sobre la categoría de menores migrantes se olvida la categoría de ser humano </a:t>
            </a:r>
            <a:r>
              <a:rPr lang="es-ES" dirty="0" smtClean="0"/>
              <a:t>social.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/>
              <a:t>La actuación de los agentes sociales ha estado marcada por la perplejidad y la ambigüedad legal, por la </a:t>
            </a:r>
            <a:r>
              <a:rPr lang="es-ES" b="1" dirty="0"/>
              <a:t>doble condición </a:t>
            </a:r>
            <a:r>
              <a:rPr lang="es-ES" b="1" dirty="0" smtClean="0"/>
              <a:t>ser menores y migrantes indocumentados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D7425C-7AD9-423B-B526-C283A327747E}" type="slidenum">
              <a:rPr lang="es-ES" altLang="es-MX" sz="1200">
                <a:solidFill>
                  <a:srgbClr val="8DAECB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s-ES" altLang="es-MX" sz="1200">
              <a:solidFill>
                <a:srgbClr val="8DAECB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008438" y="6248400"/>
            <a:ext cx="1079500" cy="4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24582" name="CuadroTexto 5"/>
          <p:cNvSpPr txBox="1">
            <a:spLocks noChangeArrowheads="1"/>
          </p:cNvSpPr>
          <p:nvPr/>
        </p:nvSpPr>
        <p:spPr bwMode="auto">
          <a:xfrm>
            <a:off x="5545138" y="6257925"/>
            <a:ext cx="294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>
                <a:solidFill>
                  <a:prstClr val="black"/>
                </a:solidFill>
              </a:rPr>
              <a:t>Sentimientos de cólera</a:t>
            </a:r>
          </a:p>
        </p:txBody>
      </p:sp>
    </p:spTree>
    <p:extLst>
      <p:ext uri="{BB962C8B-B14F-4D97-AF65-F5344CB8AC3E}">
        <p14:creationId xmlns:p14="http://schemas.microsoft.com/office/powerpoint/2010/main" val="2939651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Reflexiones finales</a:t>
            </a:r>
            <a:endParaRPr lang="es-MX" dirty="0"/>
          </a:p>
        </p:txBody>
      </p:sp>
      <p:sp>
        <p:nvSpPr>
          <p:cNvPr id="26627" name="Marcador de contenido 2"/>
          <p:cNvSpPr>
            <a:spLocks noGrp="1"/>
          </p:cNvSpPr>
          <p:nvPr>
            <p:ph idx="1"/>
          </p:nvPr>
        </p:nvSpPr>
        <p:spPr>
          <a:xfrm>
            <a:off x="1790700" y="1485900"/>
            <a:ext cx="9713912" cy="5124450"/>
          </a:xfrm>
        </p:spPr>
        <p:txBody>
          <a:bodyPr>
            <a:normAutofit fontScale="92500" lnSpcReduction="10000"/>
          </a:bodyPr>
          <a:lstStyle/>
          <a:p>
            <a:r>
              <a:rPr lang="es-MX" altLang="es-MX" sz="2400" dirty="0" smtClean="0"/>
              <a:t>Los sufrimientos físicos, la muerte psíquica la muerte social asociadas a los diferentes tipos de menosprecio juegan un papel vital para la (des)integración psíquica de los sujetos y de las afecciones (enfermedades) que se imprimen sobre el cuerpo.</a:t>
            </a:r>
            <a:r>
              <a:rPr lang="es-MX" altLang="es-MX" sz="2400" dirty="0" smtClean="0">
                <a:sym typeface="Wingdings" panose="05000000000000000000" pitchFamily="2" charset="2"/>
              </a:rPr>
              <a:t>  </a:t>
            </a:r>
            <a:r>
              <a:rPr lang="es-MX" altLang="es-MX" sz="2400" dirty="0" smtClean="0">
                <a:sym typeface="Wingdings" panose="05000000000000000000" pitchFamily="2" charset="2"/>
              </a:rPr>
              <a:t>Identidad</a:t>
            </a:r>
          </a:p>
          <a:p>
            <a:r>
              <a:rPr lang="es-MX" altLang="es-MX" sz="2400" dirty="0" smtClean="0">
                <a:sym typeface="Wingdings" panose="05000000000000000000" pitchFamily="2" charset="2"/>
              </a:rPr>
              <a:t>Ubicar la migración desde el reducto meramente jurídico resulta en una visión reduccionista, simplista.</a:t>
            </a:r>
          </a:p>
          <a:p>
            <a:r>
              <a:rPr lang="es-MX" altLang="es-MX" sz="2400" dirty="0" smtClean="0">
                <a:sym typeface="Wingdings" panose="05000000000000000000" pitchFamily="2" charset="2"/>
              </a:rPr>
              <a:t>Teor</a:t>
            </a:r>
            <a:r>
              <a:rPr lang="es-MX" altLang="es-MX" sz="2400" dirty="0" smtClean="0">
                <a:sym typeface="Wingdings" panose="05000000000000000000" pitchFamily="2" charset="2"/>
              </a:rPr>
              <a:t>ía critica de la sociedad capitalista </a:t>
            </a:r>
          </a:p>
          <a:p>
            <a:pPr lvl="1"/>
            <a:r>
              <a:rPr lang="es-MX" altLang="es-MX" sz="2200" dirty="0" smtClean="0">
                <a:sym typeface="Wingdings" panose="05000000000000000000" pitchFamily="2" charset="2"/>
              </a:rPr>
              <a:t>Análisis pol</a:t>
            </a:r>
            <a:r>
              <a:rPr lang="es-MX" altLang="es-MX" sz="2200" dirty="0" smtClean="0">
                <a:sym typeface="Wingdings" panose="05000000000000000000" pitchFamily="2" charset="2"/>
              </a:rPr>
              <a:t>ítico: debate entre luchas económicas y políticas de identidad</a:t>
            </a:r>
          </a:p>
          <a:p>
            <a:pPr lvl="1"/>
            <a:r>
              <a:rPr lang="es-MX" altLang="es-MX" sz="2200" dirty="0" smtClean="0">
                <a:sym typeface="Wingdings" panose="05000000000000000000" pitchFamily="2" charset="2"/>
              </a:rPr>
              <a:t>Teor</a:t>
            </a:r>
            <a:r>
              <a:rPr lang="es-MX" altLang="es-MX" sz="2200" dirty="0" smtClean="0">
                <a:sym typeface="Wingdings" panose="05000000000000000000" pitchFamily="2" charset="2"/>
              </a:rPr>
              <a:t>ía social: relación entre economía y cultura</a:t>
            </a:r>
          </a:p>
          <a:p>
            <a:pPr lvl="1"/>
            <a:r>
              <a:rPr lang="es-MX" altLang="es-MX" sz="2200" dirty="0" smtClean="0">
                <a:sym typeface="Wingdings" panose="05000000000000000000" pitchFamily="2" charset="2"/>
              </a:rPr>
              <a:t>Filosofía moral: prioridad de los derechos sobre lo “bueno” </a:t>
            </a:r>
          </a:p>
          <a:p>
            <a:pPr lvl="1"/>
            <a:r>
              <a:rPr lang="es-MX" altLang="es-MX" sz="2200" dirty="0" smtClean="0">
                <a:sym typeface="Wingdings" panose="05000000000000000000" pitchFamily="2" charset="2"/>
              </a:rPr>
              <a:t>“La lucha por el reconocimiento es una construcción teórica con la que debe explicarse el desarrollo moral de una sociedad”</a:t>
            </a:r>
            <a:endParaRPr lang="es-MX" altLang="es-MX" sz="2200" dirty="0" smtClean="0"/>
          </a:p>
        </p:txBody>
      </p:sp>
    </p:spTree>
    <p:extLst>
      <p:ext uri="{BB962C8B-B14F-4D97-AF65-F5344CB8AC3E}">
        <p14:creationId xmlns:p14="http://schemas.microsoft.com/office/powerpoint/2010/main" val="25462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263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652" y="277241"/>
            <a:ext cx="8911687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Datos inmigrantes, en tránsito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9099" y="917686"/>
            <a:ext cx="7499350" cy="512286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u="sng" dirty="0"/>
              <a:t>Migrantes en tránsito </a:t>
            </a:r>
            <a:r>
              <a:rPr lang="es-ES" sz="2400" dirty="0"/>
              <a:t>150 mil eventos de migrantes Centroamericanos en México, (INM, 2012)</a:t>
            </a:r>
            <a:endParaRPr lang="es-ES" sz="2400" u="sng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u="sng" dirty="0"/>
              <a:t>Inmigración</a:t>
            </a:r>
            <a:r>
              <a:rPr lang="es-ES" sz="2400" dirty="0"/>
              <a:t> 0.9% residentes extranjeros en México (2010)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229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56" y="2953544"/>
            <a:ext cx="6853237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ángulo 4"/>
          <p:cNvSpPr>
            <a:spLocks noChangeArrowheads="1"/>
          </p:cNvSpPr>
          <p:nvPr/>
        </p:nvSpPr>
        <p:spPr bwMode="auto">
          <a:xfrm>
            <a:off x="4635500" y="2660650"/>
            <a:ext cx="6153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>
                <a:solidFill>
                  <a:prstClr val="white"/>
                </a:solidFill>
              </a:rPr>
              <a:t>Eventos de extranjeros devueltos por el INM, según país de nacionalidad, enero- noviembre 2012</a:t>
            </a:r>
          </a:p>
        </p:txBody>
      </p:sp>
    </p:spTree>
    <p:extLst>
      <p:ext uri="{BB962C8B-B14F-4D97-AF65-F5344CB8AC3E}">
        <p14:creationId xmlns:p14="http://schemas.microsoft.com/office/powerpoint/2010/main" val="33799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tx2">
                    <a:satMod val="130000"/>
                  </a:schemeClr>
                </a:solidFill>
              </a:rPr>
              <a:t>Retos de estudiar la migración en Nuevo León</a:t>
            </a:r>
            <a:endParaRPr lang="es-MX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Poca emigración internacional… no expulsor?</a:t>
            </a:r>
          </a:p>
          <a:p>
            <a:pPr lvl="1" eaLnBrk="1" hangingPunct="1"/>
            <a:r>
              <a:rPr lang="es-MX" altLang="es-MX" smtClean="0"/>
              <a:t>Zonas rurales Hualahuises, Rayones</a:t>
            </a:r>
          </a:p>
          <a:p>
            <a:pPr lvl="1" eaLnBrk="1" hangingPunct="1"/>
            <a:r>
              <a:rPr lang="es-MX" altLang="es-MX" smtClean="0"/>
              <a:t>Urbana reciente con perfil distinto</a:t>
            </a:r>
          </a:p>
        </p:txBody>
      </p:sp>
      <p:pic>
        <p:nvPicPr>
          <p:cNvPr id="1331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716339"/>
            <a:ext cx="520541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4" y="4160838"/>
            <a:ext cx="7254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432300"/>
            <a:ext cx="4873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3949700"/>
            <a:ext cx="2624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6763" y="264653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dirty="0" smtClean="0">
                <a:solidFill>
                  <a:schemeClr val="tx2">
                    <a:satMod val="130000"/>
                  </a:schemeClr>
                </a:solidFill>
              </a:rPr>
              <a:t>Retos de estudiar la migración en Nuevo León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9100" y="1341438"/>
            <a:ext cx="7321550" cy="4906962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MX" dirty="0" smtClean="0"/>
              <a:t>Ciudad con migración interna histórica</a:t>
            </a:r>
          </a:p>
          <a:p>
            <a:pPr lvl="1" eaLnBrk="1" hangingPunct="1">
              <a:defRPr/>
            </a:pPr>
            <a:r>
              <a:rPr lang="es-MX" altLang="es-MX" dirty="0" smtClean="0"/>
              <a:t>Regional…</a:t>
            </a:r>
          </a:p>
          <a:p>
            <a:pPr lvl="1" eaLnBrk="1" hangingPunct="1">
              <a:defRPr/>
            </a:pPr>
            <a:r>
              <a:rPr lang="es-MX" altLang="es-MX" dirty="0" smtClean="0"/>
              <a:t>Actual</a:t>
            </a:r>
            <a:r>
              <a:rPr lang="es-MX" altLang="es-MX" dirty="0" smtClean="0">
                <a:sym typeface="Wingdings" panose="05000000000000000000" pitchFamily="2" charset="2"/>
              </a:rPr>
              <a:t></a:t>
            </a:r>
            <a:r>
              <a:rPr lang="es-MX" altLang="es-MX" dirty="0" smtClean="0"/>
              <a:t> indígena</a:t>
            </a:r>
          </a:p>
          <a:p>
            <a:pPr marL="82550" indent="0">
              <a:buNone/>
              <a:defRPr/>
            </a:pPr>
            <a:endParaRPr lang="es-MX" dirty="0"/>
          </a:p>
        </p:txBody>
      </p:sp>
      <p:pic>
        <p:nvPicPr>
          <p:cNvPr id="1434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030538"/>
            <a:ext cx="69119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7824788" y="1916114"/>
            <a:ext cx="2633662" cy="13684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prstClr val="white"/>
                </a:solidFill>
              </a:rPr>
              <a:t>En 1990 había 4, 852 personas de alguna lengua indígena en 2010 esta cifra subió a 40, 237. </a:t>
            </a:r>
          </a:p>
        </p:txBody>
      </p:sp>
    </p:spTree>
    <p:extLst>
      <p:ext uri="{BB962C8B-B14F-4D97-AF65-F5344CB8AC3E}">
        <p14:creationId xmlns:p14="http://schemas.microsoft.com/office/powerpoint/2010/main" val="14299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dirty="0" smtClean="0">
                <a:solidFill>
                  <a:schemeClr val="tx2">
                    <a:satMod val="130000"/>
                  </a:schemeClr>
                </a:solidFill>
              </a:rPr>
              <a:t>Retos de estudiar la migración en Nuevo León</a:t>
            </a:r>
            <a:endParaRPr lang="es-MX" dirty="0"/>
          </a:p>
        </p:txBody>
      </p:sp>
      <p:pic>
        <p:nvPicPr>
          <p:cNvPr id="1536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7"/>
          <a:stretch>
            <a:fillRect/>
          </a:stretch>
        </p:blipFill>
        <p:spPr bwMode="auto">
          <a:xfrm>
            <a:off x="2495550" y="2924176"/>
            <a:ext cx="79629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403350"/>
            <a:ext cx="4968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2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Centroamericanos en México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Relación entre migrante </a:t>
            </a:r>
            <a:r>
              <a:rPr lang="es-MX" dirty="0"/>
              <a:t>centroamericano y el Estado mexicano </a:t>
            </a:r>
            <a:r>
              <a:rPr lang="es-MX" dirty="0" smtClean="0">
                <a:sym typeface="Wingdings" panose="05000000000000000000" pitchFamily="2" charset="2"/>
              </a:rPr>
              <a:t></a:t>
            </a:r>
            <a:r>
              <a:rPr lang="es-MX" dirty="0" smtClean="0"/>
              <a:t> </a:t>
            </a:r>
            <a:r>
              <a:rPr lang="es-MX" dirty="0"/>
              <a:t>se enmarca en un doble telón. </a:t>
            </a:r>
            <a:endParaRPr lang="es-MX" dirty="0" smtClean="0"/>
          </a:p>
          <a:p>
            <a:pPr lvl="1"/>
            <a:r>
              <a:rPr lang="es-MX" dirty="0" smtClean="0"/>
              <a:t>A) Primero</a:t>
            </a:r>
            <a:r>
              <a:rPr lang="es-MX" dirty="0"/>
              <a:t>, la versión oficial dada por el gobierno a través de su política </a:t>
            </a:r>
            <a:r>
              <a:rPr lang="es-MX" dirty="0" smtClean="0"/>
              <a:t>migratoria</a:t>
            </a:r>
          </a:p>
          <a:p>
            <a:pPr lvl="1"/>
            <a:r>
              <a:rPr lang="es-MX" dirty="0" smtClean="0"/>
              <a:t>B) Voces de ONGS, CIDH</a:t>
            </a:r>
            <a:r>
              <a:rPr lang="es-MX" dirty="0"/>
              <a:t>, velan por la protección de los derechos humanos, y denuncian maltratos y violaciones a las personas</a:t>
            </a:r>
            <a:endParaRPr lang="es-MX" dirty="0" smtClean="0"/>
          </a:p>
          <a:p>
            <a:r>
              <a:rPr lang="es-MX" dirty="0" smtClean="0"/>
              <a:t>Por tanto…. Es necesario re-conceptualizar </a:t>
            </a:r>
          </a:p>
          <a:p>
            <a:r>
              <a:rPr lang="es-MX" b="1" u="sng" dirty="0" smtClean="0"/>
              <a:t>derechos </a:t>
            </a:r>
            <a:r>
              <a:rPr lang="es-MX" b="1" u="sng" dirty="0"/>
              <a:t>humanos</a:t>
            </a:r>
            <a:r>
              <a:rPr lang="es-MX" dirty="0"/>
              <a:t> será abordada desde un análisis central </a:t>
            </a:r>
            <a:r>
              <a:rPr lang="es-MX" dirty="0" smtClean="0"/>
              <a:t>tanto </a:t>
            </a:r>
            <a:r>
              <a:rPr lang="es-MX" dirty="0"/>
              <a:t>en la ciencia política, la filosofía, la sociología, la ciencia jurídica: el concepto del reconocimiento.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29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Propuesta teórica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068422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1133</Words>
  <Application>Microsoft Office PowerPoint</Application>
  <PresentationFormat>Panorámica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Gill Sans MT</vt:lpstr>
      <vt:lpstr>Times New Roman</vt:lpstr>
      <vt:lpstr>Verdana</vt:lpstr>
      <vt:lpstr>Wingdings</vt:lpstr>
      <vt:lpstr>Wingdings 2</vt:lpstr>
      <vt:lpstr>Wingdings 3</vt:lpstr>
      <vt:lpstr>Espiral</vt:lpstr>
      <vt:lpstr>Los derechos humanos desde la perspectiva del reconocimiento: Los centroamericanos en tránsito por Monterrey</vt:lpstr>
      <vt:lpstr>Elementos de exposición</vt:lpstr>
      <vt:lpstr>Antecedentes</vt:lpstr>
      <vt:lpstr>Datos inmigrantes, en tránsito</vt:lpstr>
      <vt:lpstr>Retos de estudiar la migración en Nuevo León</vt:lpstr>
      <vt:lpstr>Retos de estudiar la migración en Nuevo León</vt:lpstr>
      <vt:lpstr>Retos de estudiar la migración en Nuevo León</vt:lpstr>
      <vt:lpstr>Centroamericanos en México</vt:lpstr>
      <vt:lpstr>Propuesta teórica</vt:lpstr>
      <vt:lpstr>Formas de reconocimiento</vt:lpstr>
      <vt:lpstr>Propuesta teórica sobre migración en el análisis del bienestar emocional</vt:lpstr>
      <vt:lpstr>Emociones </vt:lpstr>
      <vt:lpstr>Objetivos y metodología</vt:lpstr>
      <vt:lpstr>Objetivos</vt:lpstr>
      <vt:lpstr>Metodología</vt:lpstr>
      <vt:lpstr>Resultados</vt:lpstr>
      <vt:lpstr>Presentación de PowerPoint</vt:lpstr>
      <vt:lpstr>Actos de violencia en AMM</vt:lpstr>
      <vt:lpstr>Consecuencias</vt:lpstr>
      <vt:lpstr>Estado emocional/físico </vt:lpstr>
      <vt:lpstr>Formas de menosprecio: maltrato corporal</vt:lpstr>
      <vt:lpstr>Formas de menosprecio: exclusión de derechos sistemático</vt:lpstr>
      <vt:lpstr>Formas de menosprecio: desvaloración social</vt:lpstr>
      <vt:lpstr>Formas de menosprecio: desvaloración social</vt:lpstr>
      <vt:lpstr>Reflexiones finales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derechos humanos desde la perspectiva del reconocimiento: Los centroamericanos en tránsito por Monterrey</dc:title>
  <dc:creator>Jesus Horta</dc:creator>
  <cp:lastModifiedBy>Jesus Horta</cp:lastModifiedBy>
  <cp:revision>13</cp:revision>
  <cp:lastPrinted>2015-09-25T07:47:10Z</cp:lastPrinted>
  <dcterms:created xsi:type="dcterms:W3CDTF">2015-09-23T03:05:13Z</dcterms:created>
  <dcterms:modified xsi:type="dcterms:W3CDTF">2015-09-25T07:48:18Z</dcterms:modified>
</cp:coreProperties>
</file>