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1"/>
  </p:notesMasterIdLst>
  <p:sldIdLst>
    <p:sldId id="309" r:id="rId2"/>
    <p:sldId id="321" r:id="rId3"/>
    <p:sldId id="342" r:id="rId4"/>
    <p:sldId id="357" r:id="rId5"/>
    <p:sldId id="358" r:id="rId6"/>
    <p:sldId id="339" r:id="rId7"/>
    <p:sldId id="340" r:id="rId8"/>
    <p:sldId id="341" r:id="rId9"/>
    <p:sldId id="322" r:id="rId10"/>
    <p:sldId id="315" r:id="rId11"/>
    <p:sldId id="337" r:id="rId12"/>
    <p:sldId id="338" r:id="rId13"/>
    <p:sldId id="327" r:id="rId14"/>
    <p:sldId id="346" r:id="rId15"/>
    <p:sldId id="354" r:id="rId16"/>
    <p:sldId id="356" r:id="rId17"/>
    <p:sldId id="336" r:id="rId18"/>
    <p:sldId id="359" r:id="rId19"/>
    <p:sldId id="351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6699"/>
    <a:srgbClr val="F0AE4E"/>
    <a:srgbClr val="F2BA68"/>
    <a:srgbClr val="F8A15A"/>
    <a:srgbClr val="FCCFAA"/>
    <a:srgbClr val="FABA86"/>
    <a:srgbClr val="9485FF"/>
    <a:srgbClr val="998BFF"/>
    <a:srgbClr val="FCD1AE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574" autoAdjust="0"/>
  </p:normalViewPr>
  <p:slideViewPr>
    <p:cSldViewPr>
      <p:cViewPr>
        <p:scale>
          <a:sx n="66" d="100"/>
          <a:sy n="66" d="100"/>
        </p:scale>
        <p:origin x="-869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riss\Desktop\Ponencia%20Colef%20MTY\Justificac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riss\Desktop\Ponencia%20Colef%20MTY\Justificac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3"/>
  <c:chart>
    <c:title>
      <c:tx>
        <c:rich>
          <a:bodyPr/>
          <a:lstStyle/>
          <a:p>
            <a:pPr>
              <a:defRPr/>
            </a:pPr>
            <a:r>
              <a:rPr lang="es-MX"/>
              <a:t>Puntajes Promedio en educación Primaria (Nuevo León)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6723513627782181E-2"/>
          <c:y val="0.13674540682414713"/>
          <c:w val="0.75298132589885602"/>
          <c:h val="0.69188696326110621"/>
        </c:manualLayout>
      </c:layout>
      <c:barChart>
        <c:barDir val="col"/>
        <c:grouping val="clustered"/>
        <c:ser>
          <c:idx val="0"/>
          <c:order val="0"/>
          <c:tx>
            <c:strRef>
              <c:f>'Promedios de puntaje'!$B$22</c:f>
              <c:strCache>
                <c:ptCount val="1"/>
                <c:pt idx="0">
                  <c:v>Matutino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000"/>
                </a:pPr>
                <a:endParaRPr lang="es-MX"/>
              </a:p>
            </c:txPr>
            <c:showVal val="1"/>
          </c:dLbls>
          <c:cat>
            <c:strRef>
              <c:f>'Promedios de puntaje'!$C$20:$E$20</c:f>
              <c:strCache>
                <c:ptCount val="3"/>
                <c:pt idx="0">
                  <c:v>Español</c:v>
                </c:pt>
                <c:pt idx="1">
                  <c:v>Matemáticas</c:v>
                </c:pt>
                <c:pt idx="2">
                  <c:v>FCEyE</c:v>
                </c:pt>
              </c:strCache>
            </c:strRef>
          </c:cat>
          <c:val>
            <c:numRef>
              <c:f>('Promedios de puntaje'!$C$22,'Promedios de puntaje'!$D$22,'Promedios de puntaje'!$E$22)</c:f>
              <c:numCache>
                <c:formatCode>General</c:formatCode>
                <c:ptCount val="3"/>
                <c:pt idx="0">
                  <c:v>552.9101999999998</c:v>
                </c:pt>
                <c:pt idx="1">
                  <c:v>584.76400000000001</c:v>
                </c:pt>
                <c:pt idx="2">
                  <c:v>504.19439999999986</c:v>
                </c:pt>
              </c:numCache>
            </c:numRef>
          </c:val>
        </c:ser>
        <c:ser>
          <c:idx val="1"/>
          <c:order val="1"/>
          <c:tx>
            <c:strRef>
              <c:f>'Promedios de puntaje'!$B$23</c:f>
              <c:strCache>
                <c:ptCount val="1"/>
                <c:pt idx="0">
                  <c:v>Vespertino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000"/>
                </a:pPr>
                <a:endParaRPr lang="es-MX"/>
              </a:p>
            </c:txPr>
            <c:showVal val="1"/>
          </c:dLbls>
          <c:cat>
            <c:strRef>
              <c:f>'Promedios de puntaje'!$C$20:$E$20</c:f>
              <c:strCache>
                <c:ptCount val="3"/>
                <c:pt idx="0">
                  <c:v>Español</c:v>
                </c:pt>
                <c:pt idx="1">
                  <c:v>Matemáticas</c:v>
                </c:pt>
                <c:pt idx="2">
                  <c:v>FCEyE</c:v>
                </c:pt>
              </c:strCache>
            </c:strRef>
          </c:cat>
          <c:val>
            <c:numRef>
              <c:f>('Promedios de puntaje'!$C$23,'Promedios de puntaje'!$D$23,'Promedios de puntaje'!$E$23)</c:f>
              <c:numCache>
                <c:formatCode>General</c:formatCode>
                <c:ptCount val="3"/>
                <c:pt idx="0">
                  <c:v>544.7636</c:v>
                </c:pt>
                <c:pt idx="1">
                  <c:v>580.56470000000002</c:v>
                </c:pt>
                <c:pt idx="2">
                  <c:v>495.57380000000001</c:v>
                </c:pt>
              </c:numCache>
            </c:numRef>
          </c:val>
        </c:ser>
        <c:axId val="69813760"/>
        <c:axId val="69815296"/>
      </c:barChart>
      <c:catAx>
        <c:axId val="69813760"/>
        <c:scaling>
          <c:orientation val="minMax"/>
        </c:scaling>
        <c:axPos val="b"/>
        <c:majorTickMark val="none"/>
        <c:tickLblPos val="nextTo"/>
        <c:crossAx val="69815296"/>
        <c:crosses val="autoZero"/>
        <c:auto val="1"/>
        <c:lblAlgn val="ctr"/>
        <c:lblOffset val="100"/>
      </c:catAx>
      <c:valAx>
        <c:axId val="698152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813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500">
          <a:latin typeface="Tw Cen MT" pitchFamily="34" charset="0"/>
        </a:defRPr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3"/>
  <c:chart>
    <c:title>
      <c:tx>
        <c:rich>
          <a:bodyPr/>
          <a:lstStyle/>
          <a:p>
            <a:pPr>
              <a:defRPr/>
            </a:pPr>
            <a:r>
              <a:rPr lang="es-MX"/>
              <a:t>Puntajes Promedio en educación Secundaria (Nuevo León)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6723513627782167E-2"/>
          <c:y val="0.13674540682414726"/>
          <c:w val="0.75298132589885602"/>
          <c:h val="0.69188696326110599"/>
        </c:manualLayout>
      </c:layout>
      <c:barChart>
        <c:barDir val="col"/>
        <c:grouping val="clustered"/>
        <c:ser>
          <c:idx val="0"/>
          <c:order val="0"/>
          <c:tx>
            <c:strRef>
              <c:f>'Promedios de puntaje'!$B$43</c:f>
              <c:strCache>
                <c:ptCount val="1"/>
                <c:pt idx="0">
                  <c:v>Matutino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000"/>
                </a:pPr>
                <a:endParaRPr lang="es-MX"/>
              </a:p>
            </c:txPr>
            <c:showVal val="1"/>
          </c:dLbls>
          <c:cat>
            <c:strRef>
              <c:f>'Promedios de puntaje'!$C$20:$E$20</c:f>
              <c:strCache>
                <c:ptCount val="3"/>
                <c:pt idx="0">
                  <c:v>Español</c:v>
                </c:pt>
                <c:pt idx="1">
                  <c:v>Matemáticas</c:v>
                </c:pt>
                <c:pt idx="2">
                  <c:v>FCEyE</c:v>
                </c:pt>
              </c:strCache>
            </c:strRef>
          </c:cat>
          <c:val>
            <c:numRef>
              <c:f>'Promedios de puntaje'!$C$43:$E$43</c:f>
              <c:numCache>
                <c:formatCode>General</c:formatCode>
                <c:ptCount val="3"/>
                <c:pt idx="0">
                  <c:v>507.83629999999988</c:v>
                </c:pt>
                <c:pt idx="1">
                  <c:v>549.09500000000003</c:v>
                </c:pt>
                <c:pt idx="2">
                  <c:v>511.82580000000002</c:v>
                </c:pt>
              </c:numCache>
            </c:numRef>
          </c:val>
        </c:ser>
        <c:ser>
          <c:idx val="1"/>
          <c:order val="1"/>
          <c:tx>
            <c:strRef>
              <c:f>'Promedios de puntaje'!$B$45</c:f>
              <c:strCache>
                <c:ptCount val="1"/>
                <c:pt idx="0">
                  <c:v>Vespertino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000"/>
                </a:pPr>
                <a:endParaRPr lang="es-MX"/>
              </a:p>
            </c:txPr>
            <c:showVal val="1"/>
          </c:dLbls>
          <c:cat>
            <c:strRef>
              <c:f>'Promedios de puntaje'!$C$20:$E$20</c:f>
              <c:strCache>
                <c:ptCount val="3"/>
                <c:pt idx="0">
                  <c:v>Español</c:v>
                </c:pt>
                <c:pt idx="1">
                  <c:v>Matemáticas</c:v>
                </c:pt>
                <c:pt idx="2">
                  <c:v>FCEyE</c:v>
                </c:pt>
              </c:strCache>
            </c:strRef>
          </c:cat>
          <c:val>
            <c:numRef>
              <c:f>'Promedios de puntaje'!$C$45:$E$45</c:f>
              <c:numCache>
                <c:formatCode>General</c:formatCode>
                <c:ptCount val="3"/>
                <c:pt idx="0">
                  <c:v>461.5354999999999</c:v>
                </c:pt>
                <c:pt idx="1">
                  <c:v>502.06389999999999</c:v>
                </c:pt>
                <c:pt idx="2">
                  <c:v>473.11109999999991</c:v>
                </c:pt>
              </c:numCache>
            </c:numRef>
          </c:val>
        </c:ser>
        <c:axId val="69849088"/>
        <c:axId val="69850624"/>
      </c:barChart>
      <c:catAx>
        <c:axId val="69849088"/>
        <c:scaling>
          <c:orientation val="minMax"/>
        </c:scaling>
        <c:axPos val="b"/>
        <c:majorTickMark val="none"/>
        <c:tickLblPos val="nextTo"/>
        <c:crossAx val="69850624"/>
        <c:crosses val="autoZero"/>
        <c:auto val="1"/>
        <c:lblAlgn val="ctr"/>
        <c:lblOffset val="100"/>
      </c:catAx>
      <c:valAx>
        <c:axId val="69850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849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500">
          <a:latin typeface="Tw Cen MT" pitchFamily="34" charset="0"/>
        </a:defRPr>
      </a:pPr>
      <a:endParaRPr lang="es-MX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0.0198</cdr:x>
      <cdr:y>0.91304</cdr:y>
    </cdr:from>
    <cdr:to>
      <cdr:x>1</cdr:x>
      <cdr:y>0.98551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44016" y="4536504"/>
          <a:ext cx="7128792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Tw Cen MT" pitchFamily="34" charset="0"/>
            </a:rPr>
            <a:t>Nota: </a:t>
          </a:r>
          <a:r>
            <a:rPr lang="es-MX" sz="1200" dirty="0" smtClean="0">
              <a:solidFill>
                <a:schemeClr val="tx1"/>
              </a:solidFill>
              <a:latin typeface="Tw Cen MT" pitchFamily="34" charset="0"/>
            </a:rPr>
            <a:t>las pruebas de </a:t>
          </a:r>
          <a:r>
            <a:rPr kumimoji="0" lang="es-MX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ea typeface="Book Antiqua" pitchFamily="18" charset="0"/>
              <a:cs typeface="Book Antiqua" pitchFamily="18" charset="0"/>
            </a:rPr>
            <a:t>diferencias</a:t>
          </a:r>
          <a:r>
            <a:rPr kumimoji="0" lang="es-MX" altLang="ja-JP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ea typeface="Book Antiqua" pitchFamily="18" charset="0"/>
              <a:cs typeface="Book Antiqua" pitchFamily="18" charset="0"/>
            </a:rPr>
            <a:t> de  medias  es significativo al 99% </a:t>
          </a:r>
          <a:endParaRPr lang="es-MX" sz="1200" dirty="0">
            <a:latin typeface="Tw Cen M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0.05104</cdr:x>
      <cdr:y>0.91563</cdr:y>
    </cdr:from>
    <cdr:to>
      <cdr:x>0.85008</cdr:x>
      <cdr:y>0.98263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43840" y="2811780"/>
          <a:ext cx="3817620" cy="205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800" baseline="0" dirty="0" smtClean="0">
              <a:latin typeface="Tw Cen MT" pitchFamily="34" charset="0"/>
            </a:rPr>
            <a:t> </a:t>
          </a:r>
          <a:endParaRPr lang="es-MX" sz="800" dirty="0">
            <a:latin typeface="Tw Cen MT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0.90476</cdr:y>
    </cdr:from>
    <cdr:to>
      <cdr:x>0.97059</cdr:x>
      <cdr:y>0.98413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-288032" y="4104456"/>
          <a:ext cx="7128792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w Cen MT" pitchFamily="34" charset="0"/>
            </a:rPr>
            <a:t>Nota: </a:t>
          </a:r>
          <a:r>
            <a:rPr lang="es-MX" sz="1200" dirty="0" smtClean="0">
              <a:solidFill>
                <a:sysClr val="windowText" lastClr="000000"/>
              </a:solidFill>
              <a:latin typeface="Tw Cen MT" pitchFamily="34" charset="0"/>
            </a:rPr>
            <a:t>las pruebas de </a:t>
          </a:r>
          <a:r>
            <a:rPr kumimoji="0" lang="es-MX" altLang="ja-JP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w Cen MT" pitchFamily="34" charset="0"/>
              <a:ea typeface="Book Antiqua" pitchFamily="18" charset="0"/>
              <a:cs typeface="Book Antiqua" pitchFamily="18" charset="0"/>
            </a:rPr>
            <a:t>diferencias</a:t>
          </a:r>
          <a:r>
            <a:rPr kumimoji="0" lang="es-MX" altLang="ja-JP" sz="1200" b="0" i="0" u="none" strike="noStrike" cap="none" normalizeH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w Cen MT" pitchFamily="34" charset="0"/>
              <a:ea typeface="Book Antiqua" pitchFamily="18" charset="0"/>
              <a:cs typeface="Book Antiqua" pitchFamily="18" charset="0"/>
            </a:rPr>
            <a:t> de  medias  es significativo al 99% </a:t>
          </a:r>
          <a:endParaRPr lang="es-MX" sz="1200" dirty="0">
            <a:latin typeface="Tw Cen MT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C09AA-3AF2-4589-9C10-2DB9EA1E8550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4428D-8C3A-450F-A9C8-E3F7BA36E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4428D-8C3A-450F-A9C8-E3F7BA36EA5F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4428D-8C3A-450F-A9C8-E3F7BA36EA5F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0E44-F7AF-4C3A-BD19-AFA51AD8C1C6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2ABCE-9722-4A41-BF24-71E2CF2246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5"/>
          <p:cNvSpPr/>
          <p:nvPr/>
        </p:nvSpPr>
        <p:spPr>
          <a:xfrm>
            <a:off x="971600" y="2276872"/>
            <a:ext cx="7560840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Tw Cen MT" pitchFamily="34" charset="0"/>
              </a:rPr>
              <a:t>Determinantes de los logros educativos de los migrantes internos en la Zona Metropolitana de Monterrey, 2012</a:t>
            </a:r>
            <a:endParaRPr lang="es-MX" sz="2400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1763688" y="4661520"/>
            <a:ext cx="560824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900" b="1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w Cen MT" pitchFamily="34" charset="0"/>
              </a:rPr>
              <a:t>Grissel</a:t>
            </a:r>
            <a:r>
              <a:rPr kumimoji="0" lang="es-MX" sz="19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w Cen MT" pitchFamily="34" charset="0"/>
              </a:rPr>
              <a:t> Olivera</a:t>
            </a:r>
            <a:r>
              <a:rPr kumimoji="0" lang="es-MX" sz="19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w Cen MT" pitchFamily="34" charset="0"/>
              </a:rPr>
              <a:t> Martínez y </a:t>
            </a:r>
            <a:r>
              <a:rPr kumimoji="0" lang="es-MX" sz="1900" b="1" i="0" u="none" strike="noStrike" kern="1200" cap="none" spc="0" normalizeH="0" noProof="0" dirty="0" err="1" smtClean="0">
                <a:ln>
                  <a:noFill/>
                </a:ln>
                <a:uLnTx/>
                <a:uFillTx/>
                <a:latin typeface="Tw Cen MT" pitchFamily="34" charset="0"/>
              </a:rPr>
              <a:t>Cinthya</a:t>
            </a:r>
            <a:r>
              <a:rPr kumimoji="0" lang="es-MX" sz="19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w Cen MT" pitchFamily="34" charset="0"/>
              </a:rPr>
              <a:t> </a:t>
            </a:r>
            <a:r>
              <a:rPr kumimoji="0" lang="es-MX" sz="1900" b="1" i="0" u="none" strike="noStrike" kern="1200" cap="none" spc="0" normalizeH="0" noProof="0" dirty="0" err="1" smtClean="0">
                <a:ln>
                  <a:noFill/>
                </a:ln>
                <a:uLnTx/>
                <a:uFillTx/>
                <a:latin typeface="Tw Cen MT" pitchFamily="34" charset="0"/>
              </a:rPr>
              <a:t>Caamal</a:t>
            </a:r>
            <a:r>
              <a:rPr kumimoji="0" lang="es-MX" sz="19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w Cen MT" pitchFamily="34" charset="0"/>
              </a:rPr>
              <a:t> Olvera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403648" y="394144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UAN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0920" y="404664"/>
            <a:ext cx="3125256" cy="141696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b="1" dirty="0" smtClean="0">
                <a:solidFill>
                  <a:schemeClr val="tx1"/>
                </a:solidFill>
              </a:rPr>
              <a:t>Revisión de la literatura</a:t>
            </a: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611560" y="692697"/>
            <a:ext cx="8136904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lvl="0" algn="just">
              <a:spcBef>
                <a:spcPct val="20000"/>
              </a:spcBef>
            </a:pPr>
            <a:r>
              <a:rPr lang="es-MX" b="1" dirty="0" smtClean="0">
                <a:latin typeface="Tw Cen MT" pitchFamily="34" charset="0"/>
              </a:rPr>
              <a:t>México. Desigualdades por turno</a:t>
            </a:r>
          </a:p>
          <a:p>
            <a:pPr lvl="0" algn="just">
              <a:spcBef>
                <a:spcPct val="20000"/>
              </a:spcBef>
            </a:pPr>
            <a:endParaRPr lang="es-MX" b="1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>
                <a:latin typeface="Tw Cen MT" pitchFamily="34" charset="0"/>
              </a:rPr>
              <a:t> Cárdenas (2011): desigualdad de las características de los estudiantes relacionadas con el nivel socioeconómico, desempeño escolar, tasas de reprobación y deserción.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>
                <a:latin typeface="Tw Cen MT" pitchFamily="34" charset="0"/>
              </a:rPr>
              <a:t>García, R.; Navarro, M. y Guzmán, M. (2007): rezago en los maestros y los recursos disponibles en las escuelas.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>
                <a:latin typeface="Tw Cen MT" pitchFamily="34" charset="0"/>
              </a:rPr>
              <a:t>Saucedo (2005): segregación de los alumnos “problemáticos” al turno vespertino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s-MX" b="1" dirty="0" smtClean="0">
                <a:latin typeface="Tw Cen MT" pitchFamily="34" charset="0"/>
              </a:rPr>
              <a:t>Monterrey.  Capital familiar </a:t>
            </a:r>
          </a:p>
          <a:p>
            <a:pPr algn="just">
              <a:spcBef>
                <a:spcPct val="20000"/>
              </a:spcBef>
            </a:pPr>
            <a:endParaRPr lang="es-MX" b="1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err="1" smtClean="0">
                <a:latin typeface="Tw Cen MT" pitchFamily="34" charset="0"/>
              </a:rPr>
              <a:t>Mendez</a:t>
            </a:r>
            <a:r>
              <a:rPr lang="es-MX" dirty="0" smtClean="0">
                <a:latin typeface="Tw Cen MT" pitchFamily="34" charset="0"/>
              </a:rPr>
              <a:t> (2011). La escolaridad de la madre, comunicación  verbal y  estímulos de  ayuda extraescolar mejoran el desempeño escolar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s-MX" dirty="0" smtClean="0">
              <a:latin typeface="Tw Cen MT" pitchFamily="34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</a:pPr>
            <a:endParaRPr lang="en-US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s-MX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11560" y="692697"/>
            <a:ext cx="8136904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s-MX" b="1" dirty="0" smtClean="0">
                <a:latin typeface="Tw Cen MT" pitchFamily="34" charset="0"/>
              </a:rPr>
              <a:t>Relación entre desigualdad de oportunidades -raza, región de origen, educación y ocupación de los padres- sobre ingresos y niveles educativos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Tw Cen MT" pitchFamily="34" charset="0"/>
              </a:rPr>
              <a:t>OCDE (2010)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err="1" smtClean="0">
                <a:latin typeface="Tw Cen MT" pitchFamily="34" charset="0"/>
              </a:rPr>
              <a:t>Bourguignon</a:t>
            </a:r>
            <a:r>
              <a:rPr lang="es-MX" dirty="0" smtClean="0">
                <a:latin typeface="Tw Cen MT" pitchFamily="34" charset="0"/>
              </a:rPr>
              <a:t> et al. (2003)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err="1" smtClean="0">
                <a:latin typeface="Tw Cen MT" pitchFamily="34" charset="0"/>
              </a:rPr>
              <a:t>Binder</a:t>
            </a:r>
            <a:r>
              <a:rPr lang="es-MX" dirty="0" smtClean="0">
                <a:latin typeface="Tw Cen MT" pitchFamily="34" charset="0"/>
              </a:rPr>
              <a:t> &amp; </a:t>
            </a:r>
            <a:r>
              <a:rPr lang="es-MX" dirty="0" err="1" smtClean="0">
                <a:latin typeface="Tw Cen MT" pitchFamily="34" charset="0"/>
              </a:rPr>
              <a:t>Woodruff</a:t>
            </a:r>
            <a:r>
              <a:rPr lang="es-MX" dirty="0" smtClean="0">
                <a:latin typeface="Tw Cen MT" pitchFamily="34" charset="0"/>
              </a:rPr>
              <a:t>  (2002)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err="1" smtClean="0">
                <a:latin typeface="Tw Cen MT" pitchFamily="34" charset="0"/>
              </a:rPr>
              <a:t>Lillard</a:t>
            </a:r>
            <a:r>
              <a:rPr lang="es-MX" dirty="0" smtClean="0">
                <a:latin typeface="Tw Cen MT" pitchFamily="34" charset="0"/>
              </a:rPr>
              <a:t> &amp; </a:t>
            </a:r>
            <a:r>
              <a:rPr lang="es-MX" dirty="0" err="1" smtClean="0">
                <a:latin typeface="Tw Cen MT" pitchFamily="34" charset="0"/>
              </a:rPr>
              <a:t>Willis</a:t>
            </a:r>
            <a:r>
              <a:rPr lang="es-MX" dirty="0" smtClean="0">
                <a:latin typeface="Tw Cen MT" pitchFamily="34" charset="0"/>
              </a:rPr>
              <a:t> (1993)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De Hoyos, R., Martínez De La Calle, J. M., &amp; </a:t>
            </a:r>
            <a:r>
              <a:rPr lang="es-ES_tradnl" dirty="0" err="1" smtClean="0">
                <a:latin typeface="Tw Cen MT" pitchFamily="34" charset="0"/>
              </a:rPr>
              <a:t>Székely</a:t>
            </a:r>
            <a:r>
              <a:rPr lang="es-ES_tradnl" dirty="0" smtClean="0">
                <a:latin typeface="Tw Cen MT" pitchFamily="34" charset="0"/>
              </a:rPr>
              <a:t>, M. (2010)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s-MX" b="1" dirty="0" smtClean="0">
                <a:latin typeface="Tw Cen MT" pitchFamily="34" charset="0"/>
              </a:rPr>
              <a:t>Composición de la familia y logros educativos</a:t>
            </a:r>
          </a:p>
          <a:p>
            <a:pPr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err="1" smtClean="0">
                <a:latin typeface="Tw Cen MT" pitchFamily="34" charset="0"/>
              </a:rPr>
              <a:t>Parish</a:t>
            </a:r>
            <a:r>
              <a:rPr lang="es-MX" dirty="0" smtClean="0">
                <a:latin typeface="Tw Cen MT" pitchFamily="34" charset="0"/>
              </a:rPr>
              <a:t> y </a:t>
            </a:r>
            <a:r>
              <a:rPr lang="es-MX" dirty="0" err="1" smtClean="0">
                <a:latin typeface="Tw Cen MT" pitchFamily="34" charset="0"/>
              </a:rPr>
              <a:t>Willis</a:t>
            </a:r>
            <a:r>
              <a:rPr lang="es-MX" dirty="0" smtClean="0">
                <a:latin typeface="Tw Cen MT" pitchFamily="34" charset="0"/>
              </a:rPr>
              <a:t> (1993): orden de nacimiento y género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err="1" smtClean="0">
                <a:latin typeface="Tw Cen MT" pitchFamily="34" charset="0"/>
              </a:rPr>
              <a:t>Dahan</a:t>
            </a:r>
            <a:r>
              <a:rPr lang="es-MX" dirty="0" smtClean="0">
                <a:latin typeface="Tw Cen MT" pitchFamily="34" charset="0"/>
              </a:rPr>
              <a:t> &amp; Gaviria (1999)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s-MX" dirty="0" smtClean="0">
              <a:latin typeface="Tw Cen MT" pitchFamily="34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</a:pPr>
            <a:endParaRPr lang="en-US" dirty="0" smtClean="0">
              <a:latin typeface="Tw Cen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s-MX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b="1" dirty="0" smtClean="0">
                <a:solidFill>
                  <a:schemeClr val="tx1"/>
                </a:solidFill>
              </a:rPr>
              <a:t>Datos: </a:t>
            </a:r>
            <a:r>
              <a:rPr lang="es-ES_tradnl" sz="3200" b="1" dirty="0" err="1" smtClean="0">
                <a:solidFill>
                  <a:schemeClr val="tx1"/>
                </a:solidFill>
              </a:rPr>
              <a:t>EMOVI-MTY</a:t>
            </a:r>
            <a:r>
              <a:rPr lang="es-ES_tradnl" sz="3200" b="1" dirty="0" smtClean="0">
                <a:solidFill>
                  <a:schemeClr val="tx1"/>
                </a:solidFill>
              </a:rPr>
              <a:t> 2012</a:t>
            </a: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899592" y="764704"/>
            <a:ext cx="7200800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Se utiliza la Encuesta de Movilidad Social y Capital Social en Monterrey </a:t>
            </a:r>
            <a:r>
              <a:rPr lang="es-ES_tradnl" smtClean="0">
                <a:latin typeface="Tw Cen MT" pitchFamily="34" charset="0"/>
              </a:rPr>
              <a:t>(EMOVI-MTY</a:t>
            </a:r>
            <a:r>
              <a:rPr lang="es-ES_tradnl" dirty="0" smtClean="0">
                <a:latin typeface="Tw Cen MT" pitchFamily="34" charset="0"/>
              </a:rPr>
              <a:t>, 2012)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s-ES_tradnl" dirty="0" smtClean="0">
              <a:latin typeface="Tw Cen MT" pitchFamily="34" charset="0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Representativa para hombres y mujeres de entre 30 y 64 años de edad que habitaban en los municipios de: 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Apodaca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General Escobedo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Guadalupe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Monterrey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San Nicolás de los Garza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San Pedro Garza 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ES_tradnl" dirty="0" smtClean="0">
                <a:latin typeface="Tw Cen MT" pitchFamily="34" charset="0"/>
              </a:rPr>
              <a:t> Santa Catarina </a:t>
            </a: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</a:pPr>
            <a:endParaRPr lang="en-US" dirty="0" smtClean="0">
              <a:latin typeface="Tw Cen MT" pitchFamily="34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Contiene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información</a:t>
            </a:r>
            <a:r>
              <a:rPr lang="en-US" dirty="0" smtClean="0">
                <a:latin typeface="Tw Cen MT" pitchFamily="34" charset="0"/>
              </a:rPr>
              <a:t> en </a:t>
            </a:r>
            <a:r>
              <a:rPr lang="en-US" dirty="0" err="1" smtClean="0">
                <a:latin typeface="Tw Cen MT" pitchFamily="34" charset="0"/>
              </a:rPr>
              <a:t>retrospectiva</a:t>
            </a:r>
            <a:r>
              <a:rPr lang="en-US" dirty="0" smtClean="0">
                <a:latin typeface="Tw Cen MT" pitchFamily="34" charset="0"/>
              </a:rPr>
              <a:t> del </a:t>
            </a:r>
            <a:r>
              <a:rPr lang="en-US" dirty="0" err="1" smtClean="0">
                <a:latin typeface="Tw Cen MT" pitchFamily="34" charset="0"/>
              </a:rPr>
              <a:t>entrevistado</a:t>
            </a:r>
            <a:endParaRPr lang="en-US" dirty="0" smtClean="0">
              <a:latin typeface="Tw Cen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s-MX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b="1" dirty="0" smtClean="0">
                <a:solidFill>
                  <a:schemeClr val="tx1"/>
                </a:solidFill>
              </a:rPr>
              <a:t>Modelo empírico</a:t>
            </a: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836713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sz="1600" dirty="0" smtClean="0"/>
          </a:p>
        </p:txBody>
      </p:sp>
      <p:graphicFrame>
        <p:nvGraphicFramePr>
          <p:cNvPr id="7" name="6 Objeto"/>
          <p:cNvGraphicFramePr>
            <a:graphicFrameLocks/>
          </p:cNvGraphicFramePr>
          <p:nvPr/>
        </p:nvGraphicFramePr>
        <p:xfrm>
          <a:off x="1524000" y="1535571"/>
          <a:ext cx="6096000" cy="4064000"/>
        </p:xfrm>
        <a:graphic>
          <a:graphicData uri="http://schemas.openxmlformats.org/presentationml/2006/ole">
            <p:oleObj spid="_x0000_s1026" name="Ecuación" r:id="rId3" imgW="0" imgH="0" progId="Equation.3">
              <p:embed/>
            </p:oleObj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59632" y="1340768"/>
            <a:ext cx="6439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P(</a:t>
            </a:r>
            <a:r>
              <a:rPr kumimoji="0" lang="es-MX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ter_esc</a:t>
            </a:r>
            <a:r>
              <a:rPr lang="es-MX" altLang="ja-JP" sz="2400" dirty="0" smtClean="0">
                <a:latin typeface="Tw Cen MT" pitchFamily="34" charset="0"/>
                <a:ea typeface="CMU Serif" pitchFamily="2" charset="0"/>
                <a:cs typeface="CMU Serif" pitchFamily="2" charset="0"/>
              </a:rPr>
              <a:t>=</a:t>
            </a:r>
            <a:r>
              <a:rPr lang="es-MX" altLang="ja-JP" sz="2400" dirty="0" err="1" smtClean="0">
                <a:latin typeface="Tw Cen MT" pitchFamily="34" charset="0"/>
                <a:ea typeface="CMU Serif" pitchFamily="2" charset="0"/>
                <a:cs typeface="CMU Serif" pitchFamily="2" charset="0"/>
              </a:rPr>
              <a:t>1|X</a:t>
            </a:r>
            <a:r>
              <a:rPr lang="es-MX" altLang="ja-JP" sz="2400" dirty="0" smtClean="0">
                <a:latin typeface="Tw Cen MT" pitchFamily="34" charset="0"/>
                <a:ea typeface="CMU Serif" pitchFamily="2" charset="0"/>
                <a:cs typeface="CMU Serif" pitchFamily="2" charset="0"/>
              </a:rPr>
              <a:t>)</a:t>
            </a:r>
            <a:r>
              <a:rPr kumimoji="0" lang="es-MX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 = 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</a:t>
            </a:r>
            <a:r>
              <a:rPr kumimoji="0" lang="es-MX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(</a:t>
            </a:r>
            <a:r>
              <a:rPr kumimoji="0" lang="es-MX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X</a:t>
            </a:r>
            <a:r>
              <a:rPr kumimoji="0" lang="es-MX" altLang="ja-JP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i</a:t>
            </a:r>
            <a:r>
              <a:rPr kumimoji="0" lang="es-E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</a:t>
            </a:r>
            <a:r>
              <a:rPr kumimoji="0" lang="es-MX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) + </a:t>
            </a:r>
            <a:r>
              <a:rPr kumimoji="0" lang="es-MX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u</a:t>
            </a:r>
            <a:r>
              <a:rPr kumimoji="0" lang="es-MX" altLang="ja-JP" sz="24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i</a:t>
            </a:r>
            <a:r>
              <a:rPr kumimoji="0" lang="es-MX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 = 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</a:t>
            </a:r>
            <a:r>
              <a:rPr kumimoji="0" lang="es-MX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</a:rPr>
              <a:t>(</a:t>
            </a:r>
            <a:r>
              <a:rPr kumimoji="0" lang="es-MX" altLang="ja-JP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Z</a:t>
            </a:r>
            <a:r>
              <a:rPr kumimoji="0" lang="es-MX" altLang="ja-JP" sz="24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i</a:t>
            </a:r>
            <a:r>
              <a:rPr kumimoji="0" lang="es-MX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) + </a:t>
            </a:r>
            <a:r>
              <a:rPr kumimoji="0" lang="es-MX" altLang="ja-JP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u</a:t>
            </a:r>
            <a:r>
              <a:rPr kumimoji="0" lang="es-MX" altLang="ja-JP" sz="24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i</a:t>
            </a:r>
            <a:r>
              <a:rPr kumimoji="0" lang="es-MX" altLang="ja-JP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	</a:t>
            </a:r>
            <a:r>
              <a:rPr kumimoji="0" lang="es-MX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MU Serif" pitchFamily="2" charset="0"/>
                <a:cs typeface="CMU Serif" pitchFamily="2" charset="0"/>
                <a:sym typeface="Symbol" pitchFamily="18" charset="2"/>
              </a:rPr>
              <a:t>	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87624" y="2631467"/>
          <a:ext cx="7128792" cy="3364992"/>
        </p:xfrm>
        <a:graphic>
          <a:graphicData uri="http://schemas.openxmlformats.org/drawingml/2006/table">
            <a:tbl>
              <a:tblPr/>
              <a:tblGrid>
                <a:gridCol w="1011303"/>
                <a:gridCol w="6117489"/>
              </a:tblGrid>
              <a:tr h="483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err="1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ter_esc</a:t>
                      </a:r>
                      <a:endParaRPr lang="en-US" sz="16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1=</a:t>
                      </a:r>
                      <a:r>
                        <a:rPr lang="es-MX" sz="160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termino nivel, y 0=nivel no concluido (secundaria, preparatoria, universidad). </a:t>
                      </a:r>
                    </a:p>
                    <a:p>
                      <a:pPr marL="2019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w Cen MT" pitchFamily="34" charset="0"/>
                          <a:ea typeface="Book Antiqua"/>
                          <a:cs typeface="Book Antiqua"/>
                        </a:rPr>
                        <a:t>X</a:t>
                      </a:r>
                      <a:r>
                        <a:rPr lang="es-MX" sz="1600" i="1" baseline="-25000">
                          <a:latin typeface="Tw Cen MT" pitchFamily="34" charset="0"/>
                          <a:ea typeface="Book Antiqua"/>
                          <a:cs typeface="Book Antiqua"/>
                        </a:rPr>
                        <a:t>i</a:t>
                      </a:r>
                      <a:endParaRPr lang="en-US" sz="160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u="sng" dirty="0">
                          <a:effectLst/>
                          <a:latin typeface="Tw Cen MT" pitchFamily="34" charset="0"/>
                          <a:ea typeface="Book Antiqua"/>
                          <a:cs typeface="Book Antiqua"/>
                        </a:rPr>
                        <a:t>Vector de variables independientes: </a:t>
                      </a:r>
                      <a:endParaRPr lang="es-MX" sz="1600" b="1" u="sng" dirty="0" smtClean="0">
                        <a:effectLst/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  <a:p>
                      <a:pPr marL="2019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600" b="1" u="sng" dirty="0" smtClean="0">
                        <a:effectLst/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600" b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Características </a:t>
                      </a:r>
                      <a:r>
                        <a:rPr lang="es-MX" sz="1600" b="1" dirty="0">
                          <a:latin typeface="Tw Cen MT" pitchFamily="34" charset="0"/>
                          <a:ea typeface="Book Antiqua"/>
                          <a:cs typeface="Book Antiqua"/>
                        </a:rPr>
                        <a:t>del </a:t>
                      </a:r>
                      <a:r>
                        <a:rPr lang="es-MX" sz="1600" b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individuo: turno escolar,</a:t>
                      </a:r>
                      <a:r>
                        <a:rPr lang="es-MX" sz="1600" b="1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sexo  </a:t>
                      </a:r>
                      <a:endParaRPr lang="en-US" sz="16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600" b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Antecedentes familiares</a:t>
                      </a:r>
                      <a:r>
                        <a:rPr lang="es-MX" sz="1600" b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:  a)</a:t>
                      </a:r>
                      <a:r>
                        <a:rPr lang="es-MX" sz="1600" b="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escolaridad de los padres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(</a:t>
                      </a:r>
                      <a:r>
                        <a:rPr lang="es-MX" sz="1600" i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nivel de estudios)</a:t>
                      </a:r>
                      <a:r>
                        <a:rPr lang="es-MX" sz="1600" b="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, b</a:t>
                      </a:r>
                      <a:r>
                        <a:rPr lang="es-MX" sz="1600" b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)</a:t>
                      </a:r>
                      <a:r>
                        <a:rPr lang="es-MX" sz="1600" b="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mad</a:t>
                      </a:r>
                      <a:r>
                        <a:rPr lang="es-MX" sz="160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re impone ideas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(</a:t>
                      </a:r>
                      <a:r>
                        <a:rPr lang="es-MX" sz="1600" i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dummy) </a:t>
                      </a:r>
                      <a:r>
                        <a:rPr lang="es-MX" sz="160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, c) respecto del padre hacia el individuo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 (</a:t>
                      </a:r>
                      <a:r>
                        <a:rPr lang="es-MX" sz="1600" i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dummy)</a:t>
                      </a:r>
                      <a:r>
                        <a:rPr lang="es-MX" sz="160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. </a:t>
                      </a:r>
                      <a:endParaRPr lang="en-US" sz="16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600" b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Características del hogar: </a:t>
                      </a:r>
                      <a:r>
                        <a:rPr lang="es-MX" sz="1600" dirty="0">
                          <a:latin typeface="Tw Cen MT" pitchFamily="34" charset="0"/>
                          <a:ea typeface="Book Antiqua"/>
                          <a:cs typeface="Book Antiqua"/>
                        </a:rPr>
                        <a:t>a) Tamaño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de la vivienda </a:t>
                      </a:r>
                      <a:r>
                        <a:rPr lang="es-MX" sz="1600" dirty="0">
                          <a:latin typeface="Tw Cen MT" pitchFamily="34" charset="0"/>
                          <a:ea typeface="Book Antiqua"/>
                          <a:cs typeface="Book Antiqua"/>
                        </a:rPr>
                        <a:t>(número de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cuartos), </a:t>
                      </a:r>
                      <a:r>
                        <a:rPr lang="es-MX" sz="1600" dirty="0">
                          <a:latin typeface="Tw Cen MT" pitchFamily="34" charset="0"/>
                          <a:ea typeface="Book Antiqua"/>
                          <a:cs typeface="Book Antiqua"/>
                        </a:rPr>
                        <a:t>b) 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Auto en el hogar (</a:t>
                      </a:r>
                      <a:r>
                        <a:rPr lang="es-MX" sz="1600" i="1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dummy</a:t>
                      </a:r>
                      <a:r>
                        <a:rPr lang="es-MX" sz="160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)</a:t>
                      </a:r>
                      <a:r>
                        <a:rPr lang="es-MX" sz="1600" baseline="0" dirty="0" smtClean="0">
                          <a:latin typeface="Tw Cen MT" pitchFamily="34" charset="0"/>
                          <a:ea typeface="Book Antiqua"/>
                          <a:cs typeface="Book Antiqua"/>
                        </a:rPr>
                        <a:t>. </a:t>
                      </a:r>
                      <a:endParaRPr lang="en-US" sz="16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err="1">
                          <a:latin typeface="Tw Cen MT" pitchFamily="34" charset="0"/>
                          <a:ea typeface="Book Antiqua"/>
                          <a:cs typeface="Book Antiqua"/>
                        </a:rPr>
                        <a:t>u</a:t>
                      </a:r>
                      <a:r>
                        <a:rPr lang="es-MX" sz="1600" i="1" baseline="-25000" dirty="0" err="1">
                          <a:latin typeface="Tw Cen MT" pitchFamily="34" charset="0"/>
                          <a:ea typeface="Book Antiqua"/>
                          <a:cs typeface="Book Antiqua"/>
                        </a:rPr>
                        <a:t>i</a:t>
                      </a:r>
                      <a:r>
                        <a:rPr lang="es-MX" sz="1600" i="1" baseline="-25000" dirty="0">
                          <a:latin typeface="Tw Cen MT" pitchFamily="34" charset="0"/>
                          <a:ea typeface="Book Antiqua"/>
                          <a:cs typeface="Book Antiqua"/>
                        </a:rPr>
                        <a:t>	</a:t>
                      </a:r>
                      <a:endParaRPr lang="en-US" sz="16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Tw Cen MT" pitchFamily="34" charset="0"/>
                          <a:ea typeface="Book Antiqua"/>
                          <a:cs typeface="Book Antiqua"/>
                        </a:rPr>
                        <a:t>Es el término de error.</a:t>
                      </a:r>
                      <a:endParaRPr lang="en-US" sz="1600" dirty="0">
                        <a:latin typeface="Tw Cen MT" pitchFamily="34" charset="0"/>
                        <a:ea typeface="Book Antiqua"/>
                        <a:cs typeface="Book Antiqu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15616" y="116632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Tw Cen MT" pitchFamily="34" charset="0"/>
              </a:rPr>
              <a:t>Cuadro S.</a:t>
            </a:r>
            <a:r>
              <a:rPr lang="es-MX" sz="1600" dirty="0" smtClean="0">
                <a:latin typeface="Tw Cen MT" pitchFamily="34" charset="0"/>
              </a:rPr>
              <a:t> Efectos marginales terminar </a:t>
            </a:r>
            <a:r>
              <a:rPr lang="es-MX" sz="1600" b="1" dirty="0" smtClean="0">
                <a:latin typeface="Tw Cen MT" pitchFamily="34" charset="0"/>
              </a:rPr>
              <a:t>secundaria</a:t>
            </a:r>
            <a:endParaRPr lang="en-US" sz="1600" b="1" dirty="0">
              <a:latin typeface="Tw Cen MT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39552" y="6213212"/>
            <a:ext cx="3600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Efectos marginales, valor t-estadístico en paréntesis.  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* p&lt;0.05, ** p&lt;0.01, *** p&lt;0.001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Fuente: Cálculos propios con datos de la EMOVI, 2012.</a:t>
            </a:r>
            <a:endParaRPr kumimoji="0" lang="es-MX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611561" y="444032"/>
          <a:ext cx="8352930" cy="5852160"/>
        </p:xfrm>
        <a:graphic>
          <a:graphicData uri="http://schemas.openxmlformats.org/drawingml/2006/table">
            <a:tbl>
              <a:tblPr/>
              <a:tblGrid>
                <a:gridCol w="2252575"/>
                <a:gridCol w="882766"/>
                <a:gridCol w="882766"/>
                <a:gridCol w="803759"/>
                <a:gridCol w="882766"/>
                <a:gridCol w="882766"/>
                <a:gridCol w="882766"/>
                <a:gridCol w="882766"/>
              </a:tblGrid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(1)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(2)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(3)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(4)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(5)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(6)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(7)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2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Matutino</a:t>
                      </a: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primaria</a:t>
                      </a: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 (d)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0.124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0.126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0.169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0.174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0.173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0.165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0.152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(3.011)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(3.045)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(3.204)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(3.241)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(3.214)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(3.037)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(2.631)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Mujer</a:t>
                      </a: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 (d)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-0.147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-0.170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-0.174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-0.168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-0.157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-0.179</a:t>
                      </a:r>
                      <a:r>
                        <a:rPr lang="en-US" sz="1200" baseline="30000" dirty="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(-3.832)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(-3.588)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(-3.638)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(-3.482)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(-3.212)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(-3.524)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Niv</a:t>
                      </a: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educativo</a:t>
                      </a: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madre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0.0567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0.0412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0.0362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0.0368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0.0286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(3.727)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(2.598)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(2.246)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(2.253)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(1.696)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Cuartos en el hogar a los 14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0.0625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0.0519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0.0488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0.0453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(4.025)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(3.046)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(2.825)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(2.514)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Sin auto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-0.0930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-0.0953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-0.121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(-1.558)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(-1.596)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(-1.943)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Mamá impone ideas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-0.0633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-0.0792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(-1.319)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(-1.567)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Papá respeta decisiones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-0.0157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(-0.304)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2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Observations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704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704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438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434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434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426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383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11560" y="1124744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15616" y="210126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Tw Cen MT" pitchFamily="34" charset="0"/>
              </a:rPr>
              <a:t>Cuadro P.</a:t>
            </a:r>
            <a:r>
              <a:rPr lang="es-MX" sz="1600" dirty="0" smtClean="0">
                <a:latin typeface="Tw Cen MT" pitchFamily="34" charset="0"/>
              </a:rPr>
              <a:t> Efectos marginales terminar </a:t>
            </a:r>
            <a:r>
              <a:rPr lang="es-MX" sz="1600" b="1" dirty="0" smtClean="0">
                <a:latin typeface="Tw Cen MT" pitchFamily="34" charset="0"/>
              </a:rPr>
              <a:t>preparatoria </a:t>
            </a:r>
            <a:endParaRPr lang="en-US" sz="1600" b="1" dirty="0">
              <a:latin typeface="Tw Cen MT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6213212"/>
            <a:ext cx="3600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Efectos marginales, valor t-estadístico en paréntesis.  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* p&lt;0.05, ** p&lt;0.01, *** p&lt;0.001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Fuente: Cálculos propios con datos de la </a:t>
            </a:r>
            <a:r>
              <a:rPr lang="es-MX" altLang="ja-JP" sz="1100" dirty="0" smtClean="0">
                <a:latin typeface="Tw Cen MT" pitchFamily="34" charset="0"/>
                <a:ea typeface="Book Antiqua" pitchFamily="18" charset="0"/>
                <a:cs typeface="Book Antiqua" pitchFamily="18" charset="0"/>
              </a:rPr>
              <a:t>EMOVI, </a:t>
            </a: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2012.</a:t>
            </a:r>
            <a:endParaRPr kumimoji="0" lang="es-MX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83568" y="476672"/>
          <a:ext cx="7920882" cy="5747512"/>
        </p:xfrm>
        <a:graphic>
          <a:graphicData uri="http://schemas.openxmlformats.org/drawingml/2006/table">
            <a:tbl>
              <a:tblPr/>
              <a:tblGrid>
                <a:gridCol w="2152469"/>
                <a:gridCol w="824059"/>
                <a:gridCol w="824059"/>
                <a:gridCol w="824059"/>
                <a:gridCol w="824059"/>
                <a:gridCol w="824059"/>
                <a:gridCol w="824059"/>
                <a:gridCol w="824059"/>
              </a:tblGrid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0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Matutino secundaria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0.237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0.253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0.201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0.195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0.195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0.205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0.264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(5.277)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(5.585)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(3.267)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(3.101)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(3.075)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(3.172)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(3.864)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Mujer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-0.268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-0.273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-0.286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-0.284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-0.317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-0.323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(-5.577)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(-4.469)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(-4.611)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(-4.530)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(-5.005)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(-4.655)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Niv. educativo madre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0.0575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0.0438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0.0361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0.0330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0.0295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(3.678)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(2.693)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(2.169)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(1.950)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(1.555)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w Cen MT" pitchFamily="34" charset="0"/>
                          <a:ea typeface="Calibri"/>
                          <a:cs typeface="Times New Roman"/>
                        </a:rPr>
                        <a:t>Cuartos en el hogar a los 14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0.0563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0.0319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0.0322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0.0365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(2.962)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(1.525)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(1.496)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(1.565)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Sin auto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-0.213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-0.216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-0.222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(-2.917)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(-2.911)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(-2.760)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Mamá impone ideas </a:t>
                      </a:r>
                      <a:r>
                        <a:rPr lang="es-MX" sz="1200">
                          <a:latin typeface="Tw Cen MT" pitchFamily="34" charset="0"/>
                          <a:ea typeface="Calibri"/>
                          <a:cs typeface="Times New Roman"/>
                        </a:rPr>
                        <a:t> (d)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-0.132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-0.110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(-2.058)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(-1.561)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Papá respeta decisiones </a:t>
                      </a:r>
                      <a:r>
                        <a:rPr lang="es-MX" sz="1200">
                          <a:latin typeface="Tw Cen MT" pitchFamily="34" charset="0"/>
                          <a:ea typeface="Calibri"/>
                          <a:cs typeface="Times New Roman"/>
                        </a:rPr>
                        <a:t>(d)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0.216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(3.139)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0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Observations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425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425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289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286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286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282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252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692696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sz="16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6191148"/>
            <a:ext cx="3600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Efectos marginales, valor t-estadístico en paréntesis.  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* p&lt;0.05, ** p&lt;0.01, *** p&lt;0.001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Book Antiqua" pitchFamily="18" charset="0"/>
                <a:cs typeface="Book Antiqua" pitchFamily="18" charset="0"/>
              </a:rPr>
              <a:t>Fuente: Cálculos propios con datos de la EMOVI, 2012.</a:t>
            </a:r>
            <a:endParaRPr kumimoji="0" lang="es-MX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66110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Tw Cen MT" pitchFamily="34" charset="0"/>
              </a:rPr>
              <a:t>Cuadro U.</a:t>
            </a:r>
            <a:r>
              <a:rPr lang="es-MX" sz="1600" dirty="0" smtClean="0">
                <a:latin typeface="Tw Cen MT" pitchFamily="34" charset="0"/>
              </a:rPr>
              <a:t> Efectos marginales terminar universidad  </a:t>
            </a:r>
            <a:endParaRPr lang="en-US" sz="1600" b="1" dirty="0">
              <a:latin typeface="Tw Cen MT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23529" y="404664"/>
          <a:ext cx="8352925" cy="5823052"/>
        </p:xfrm>
        <a:graphic>
          <a:graphicData uri="http://schemas.openxmlformats.org/drawingml/2006/table">
            <a:tbl>
              <a:tblPr/>
              <a:tblGrid>
                <a:gridCol w="2052570"/>
                <a:gridCol w="785813"/>
                <a:gridCol w="1062965"/>
                <a:gridCol w="929280"/>
                <a:gridCol w="929280"/>
                <a:gridCol w="832276"/>
                <a:gridCol w="929280"/>
                <a:gridCol w="831461"/>
              </a:tblGrid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0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Matutino preparatoria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0.0256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0.0266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-0.00145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0.00112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-0.00871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0.00698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0.0236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(0.333)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(0.342)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(-0.016)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(0.012)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(-0.093)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(0.073)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(0.225)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Mujer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-0.197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-0.207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-0.226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-0.228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-0.251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-0.280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(-2.591)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(-2.369)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(-2.572)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(-2.589)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(-2.794)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(-2.914)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Niv. educativo madre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0.0611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0.0567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0.0548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0.0533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0.0770</a:t>
                      </a:r>
                      <a:r>
                        <a:rPr lang="en-US" sz="1200" baseline="30000">
                          <a:latin typeface="Tw Cen MT" pitchFamily="34" charset="0"/>
                          <a:ea typeface="Calibri"/>
                          <a:cs typeface="Times New Roman"/>
                        </a:rPr>
                        <a:t>***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(3.501)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(3.087)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(2.933)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(2.836)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(3.337)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Cuartos en el hogar a los 14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0.0267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0.0198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0.0213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0.0207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(0.966)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(0.669)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(0.715)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(0.640)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Sin auto (d)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-0.0658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-0.0802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-0.0182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(-0.636)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(-0.770)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(-0.154)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Mamá impone ideas </a:t>
                      </a:r>
                      <a:r>
                        <a:rPr lang="es-MX" sz="1200">
                          <a:latin typeface="Tw Cen MT" pitchFamily="34" charset="0"/>
                          <a:ea typeface="Calibri"/>
                          <a:cs typeface="Times New Roman"/>
                        </a:rPr>
                        <a:t>(d)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-0.0588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-0.0541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(-0.619)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(-0.525)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w Cen MT" pitchFamily="34" charset="0"/>
                          <a:ea typeface="Calibri"/>
                          <a:cs typeface="Times New Roman"/>
                        </a:rPr>
                        <a:t>Papá respeta decisiones </a:t>
                      </a:r>
                      <a:r>
                        <a:rPr lang="es-MX" sz="1200">
                          <a:latin typeface="Tw Cen MT" pitchFamily="34" charset="0"/>
                          <a:ea typeface="Calibri"/>
                          <a:cs typeface="Times New Roman"/>
                        </a:rPr>
                        <a:t> (d)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0.0477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(0.420)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0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Observations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170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170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135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134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134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w Cen MT" pitchFamily="34" charset="0"/>
                          <a:ea typeface="Calibri"/>
                          <a:cs typeface="Times New Roman"/>
                        </a:rPr>
                        <a:t>133</a:t>
                      </a:r>
                      <a:endParaRPr lang="es-MX" sz="12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w Cen MT" pitchFamily="34" charset="0"/>
                          <a:ea typeface="Calibri"/>
                          <a:cs typeface="Times New Roman"/>
                        </a:rPr>
                        <a:t>119</a:t>
                      </a:r>
                      <a:endParaRPr lang="es-MX" sz="12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dirty="0" smtClean="0">
                <a:solidFill>
                  <a:schemeClr val="tx1"/>
                </a:solidFill>
              </a:rPr>
              <a:t>Reflexiones finales</a:t>
            </a: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899592" y="1340768"/>
            <a:ext cx="720080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3538" indent="-363538" algn="just">
              <a:spcBef>
                <a:spcPct val="200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El turno previo es relevante para explicar la terminación de un nivel educativo –secundaria y preparatoria–. No obstante, no es relevante para explicar la terminación de la –universidad– </a:t>
            </a:r>
            <a:endParaRPr lang="en-US" dirty="0" smtClean="0">
              <a:latin typeface="Tw Cen MT" pitchFamily="34" charset="0"/>
            </a:endParaRP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endParaRPr lang="es-MX" dirty="0" smtClean="0">
              <a:latin typeface="Tw Cen MT" pitchFamily="34" charset="0"/>
            </a:endParaRP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El entorno del hogar al igual que las características de la vivienda, afectan positivamente a la conclusión del nivel educativo.</a:t>
            </a: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endParaRPr lang="en-US" dirty="0" smtClean="0">
              <a:latin typeface="Tw Cen MT" pitchFamily="34" charset="0"/>
            </a:endParaRP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r>
              <a:rPr lang="en-US" dirty="0" smtClean="0">
                <a:latin typeface="Tw Cen MT" pitchFamily="34" charset="0"/>
              </a:rPr>
              <a:t>Para la </a:t>
            </a:r>
            <a:r>
              <a:rPr lang="en-US" dirty="0" err="1" smtClean="0">
                <a:latin typeface="Tw Cen MT" pitchFamily="34" charset="0"/>
              </a:rPr>
              <a:t>universidad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observamos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que</a:t>
            </a:r>
            <a:r>
              <a:rPr lang="en-US" dirty="0" smtClean="0">
                <a:latin typeface="Tw Cen MT" pitchFamily="34" charset="0"/>
              </a:rPr>
              <a:t> el </a:t>
            </a:r>
            <a:r>
              <a:rPr lang="en-US" dirty="0" err="1" smtClean="0">
                <a:latin typeface="Tw Cen MT" pitchFamily="34" charset="0"/>
              </a:rPr>
              <a:t>efecto</a:t>
            </a:r>
            <a:r>
              <a:rPr lang="en-US" dirty="0" smtClean="0">
                <a:latin typeface="Tw Cen MT" pitchFamily="34" charset="0"/>
              </a:rPr>
              <a:t> del </a:t>
            </a:r>
            <a:r>
              <a:rPr lang="en-US" dirty="0" err="1" smtClean="0">
                <a:latin typeface="Tw Cen MT" pitchFamily="34" charset="0"/>
              </a:rPr>
              <a:t>turno</a:t>
            </a:r>
            <a:r>
              <a:rPr lang="en-US" dirty="0" smtClean="0">
                <a:latin typeface="Tw Cen MT" pitchFamily="34" charset="0"/>
              </a:rPr>
              <a:t> de la </a:t>
            </a:r>
            <a:r>
              <a:rPr lang="en-US" dirty="0" err="1" smtClean="0">
                <a:latin typeface="Tw Cen MT" pitchFamily="34" charset="0"/>
              </a:rPr>
              <a:t>preparatoria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</a:t>
            </a:r>
            <a:r>
              <a:rPr lang="en-US" dirty="0" smtClean="0">
                <a:latin typeface="Tw Cen MT" pitchFamily="34" charset="0"/>
              </a:rPr>
              <a:t> no </a:t>
            </a:r>
            <a:r>
              <a:rPr lang="en-US" dirty="0" err="1" smtClean="0">
                <a:latin typeface="Tw Cen MT" pitchFamily="34" charset="0"/>
              </a:rPr>
              <a:t>incide</a:t>
            </a:r>
            <a:r>
              <a:rPr lang="en-US" dirty="0" smtClean="0">
                <a:latin typeface="Tw Cen MT" pitchFamily="34" charset="0"/>
              </a:rPr>
              <a:t> en la </a:t>
            </a:r>
            <a:r>
              <a:rPr lang="en-US" dirty="0" err="1" smtClean="0">
                <a:latin typeface="Tw Cen MT" pitchFamily="34" charset="0"/>
              </a:rPr>
              <a:t>probabilidad</a:t>
            </a:r>
            <a:r>
              <a:rPr lang="en-US" dirty="0" smtClean="0">
                <a:latin typeface="Tw Cen MT" pitchFamily="34" charset="0"/>
              </a:rPr>
              <a:t> de </a:t>
            </a:r>
            <a:r>
              <a:rPr lang="en-US" dirty="0" err="1" smtClean="0">
                <a:latin typeface="Tw Cen MT" pitchFamily="34" charset="0"/>
              </a:rPr>
              <a:t>terminar</a:t>
            </a:r>
            <a:r>
              <a:rPr lang="en-US" dirty="0" smtClean="0">
                <a:latin typeface="Tw Cen MT" pitchFamily="34" charset="0"/>
              </a:rPr>
              <a:t> la </a:t>
            </a:r>
            <a:r>
              <a:rPr lang="en-US" dirty="0" err="1" smtClean="0">
                <a:latin typeface="Tw Cen MT" pitchFamily="34" charset="0"/>
              </a:rPr>
              <a:t>universidad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dirty="0" err="1" smtClean="0">
                <a:latin typeface="Tw Cen MT" pitchFamily="34" charset="0"/>
              </a:rPr>
              <a:t>Una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posible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explicación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que</a:t>
            </a:r>
            <a:r>
              <a:rPr lang="en-US" dirty="0" smtClean="0">
                <a:latin typeface="Tw Cen MT" pitchFamily="34" charset="0"/>
              </a:rPr>
              <a:t> en la </a:t>
            </a:r>
            <a:r>
              <a:rPr lang="en-US" dirty="0" err="1" smtClean="0">
                <a:latin typeface="Tw Cen MT" pitchFamily="34" charset="0"/>
              </a:rPr>
              <a:t>preparatoria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ocurre</a:t>
            </a:r>
            <a:r>
              <a:rPr lang="en-US" dirty="0" smtClean="0">
                <a:latin typeface="Tw Cen MT" pitchFamily="34" charset="0"/>
              </a:rPr>
              <a:t> un “</a:t>
            </a:r>
            <a:r>
              <a:rPr lang="es-MX" i="1" dirty="0" err="1" smtClean="0">
                <a:latin typeface="Tw Cen MT" pitchFamily="34" charset="0"/>
              </a:rPr>
              <a:t>screening</a:t>
            </a:r>
            <a:r>
              <a:rPr lang="en-US" dirty="0" smtClean="0">
                <a:latin typeface="Tw Cen MT" pitchFamily="34" charset="0"/>
              </a:rPr>
              <a:t>”.</a:t>
            </a:r>
            <a:endParaRPr lang="es-MX" dirty="0" smtClean="0"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dirty="0" err="1" smtClean="0">
                <a:solidFill>
                  <a:schemeClr val="tx1"/>
                </a:solidFill>
              </a:rPr>
              <a:t>Extenciones</a:t>
            </a:r>
            <a:endParaRPr lang="es-ES_tradnl" sz="3200" dirty="0" smtClean="0">
              <a:solidFill>
                <a:schemeClr val="tx1"/>
              </a:solidFill>
            </a:endParaRP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899592" y="1340768"/>
            <a:ext cx="720080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3538" indent="-363538" algn="just">
              <a:spcBef>
                <a:spcPct val="20000"/>
              </a:spcBef>
              <a:buBlip>
                <a:blip r:embed="rId2"/>
              </a:buBlip>
            </a:pPr>
            <a:endParaRPr lang="en-US" dirty="0" smtClean="0">
              <a:latin typeface="Tw Cen MT" pitchFamily="34" charset="0"/>
            </a:endParaRP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Delimitar la variable de migración.</a:t>
            </a: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endParaRPr lang="es-MX" dirty="0" smtClean="0">
              <a:latin typeface="Tw Cen MT" pitchFamily="34" charset="0"/>
            </a:endParaRP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r>
              <a:rPr lang="en-US" dirty="0" err="1" smtClean="0">
                <a:latin typeface="Tw Cen MT" pitchFamily="34" charset="0"/>
              </a:rPr>
              <a:t>Cosiderar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una</a:t>
            </a:r>
            <a:r>
              <a:rPr lang="en-US" dirty="0" smtClean="0">
                <a:latin typeface="Tw Cen MT" pitchFamily="34" charset="0"/>
              </a:rPr>
              <a:t> variable </a:t>
            </a:r>
            <a:r>
              <a:rPr lang="en-US" dirty="0" err="1" smtClean="0">
                <a:latin typeface="Tw Cen MT" pitchFamily="34" charset="0"/>
              </a:rPr>
              <a:t>dicotómica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para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considerar</a:t>
            </a:r>
            <a:r>
              <a:rPr lang="en-US" dirty="0" smtClean="0">
                <a:latin typeface="Tw Cen MT" pitchFamily="34" charset="0"/>
              </a:rPr>
              <a:t> la </a:t>
            </a:r>
            <a:r>
              <a:rPr lang="en-US" dirty="0" err="1" smtClean="0">
                <a:latin typeface="Tw Cen MT" pitchFamily="34" charset="0"/>
              </a:rPr>
              <a:t>reforma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educativa</a:t>
            </a:r>
            <a:r>
              <a:rPr lang="en-US" dirty="0" smtClean="0">
                <a:latin typeface="Tw Cen MT" pitchFamily="34" charset="0"/>
              </a:rPr>
              <a:t> de 1992 la </a:t>
            </a:r>
            <a:r>
              <a:rPr lang="en-US" dirty="0" err="1" smtClean="0">
                <a:latin typeface="Tw Cen MT" pitchFamily="34" charset="0"/>
              </a:rPr>
              <a:t>cual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establece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que</a:t>
            </a:r>
            <a:r>
              <a:rPr lang="en-US" dirty="0" smtClean="0">
                <a:latin typeface="Tw Cen MT" pitchFamily="34" charset="0"/>
              </a:rPr>
              <a:t> la </a:t>
            </a:r>
            <a:r>
              <a:rPr lang="en-US" dirty="0" err="1" smtClean="0">
                <a:latin typeface="Tw Cen MT" pitchFamily="34" charset="0"/>
              </a:rPr>
              <a:t>educación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básica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obligatoria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endParaRPr lang="en-US" dirty="0" smtClean="0">
              <a:latin typeface="Tw Cen MT" pitchFamily="34" charset="0"/>
            </a:endParaRPr>
          </a:p>
          <a:p>
            <a:pPr marL="363538" lvl="0" indent="-363538" algn="just">
              <a:spcBef>
                <a:spcPct val="20000"/>
              </a:spcBef>
              <a:buBlip>
                <a:blip r:embed="rId2"/>
              </a:buBlip>
            </a:pPr>
            <a:r>
              <a:rPr lang="en-US" dirty="0" err="1" smtClean="0">
                <a:latin typeface="Tw Cen MT" pitchFamily="34" charset="0"/>
              </a:rPr>
              <a:t>Corregir</a:t>
            </a:r>
            <a:r>
              <a:rPr lang="en-US" dirty="0" smtClean="0">
                <a:latin typeface="Tw Cen MT" pitchFamily="34" charset="0"/>
              </a:rPr>
              <a:t> la </a:t>
            </a:r>
            <a:r>
              <a:rPr lang="en-US" dirty="0" err="1" smtClean="0">
                <a:latin typeface="Tw Cen MT" pitchFamily="34" charset="0"/>
              </a:rPr>
              <a:t>atoselección</a:t>
            </a:r>
            <a:r>
              <a:rPr lang="en-US" dirty="0" smtClean="0">
                <a:latin typeface="Tw Cen MT" pitchFamily="34" charset="0"/>
              </a:rPr>
              <a:t> de la </a:t>
            </a:r>
            <a:r>
              <a:rPr lang="en-US" dirty="0" err="1" smtClean="0">
                <a:latin typeface="Tw Cen MT" pitchFamily="34" charset="0"/>
              </a:rPr>
              <a:t>población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migrante</a:t>
            </a:r>
            <a:r>
              <a:rPr lang="en-US" dirty="0" smtClean="0">
                <a:latin typeface="Tw Cen MT" pitchFamily="34" charset="0"/>
              </a:rPr>
              <a:t>.</a:t>
            </a:r>
            <a:endParaRPr lang="es-MX" dirty="0" smtClean="0"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5"/>
          <p:cNvSpPr/>
          <p:nvPr/>
        </p:nvSpPr>
        <p:spPr>
          <a:xfrm>
            <a:off x="899592" y="1772816"/>
            <a:ext cx="7560840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Tw Cen MT" pitchFamily="34" charset="0"/>
              </a:rPr>
              <a:t>Determinantes de los logros educativos de los migrantes internos en la Zona Metropolitana de Monterrey, 2012</a:t>
            </a:r>
            <a:endParaRPr lang="es-MX" sz="2800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1763688" y="4149080"/>
            <a:ext cx="560824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9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itchFamily="34" charset="0"/>
              </a:rPr>
              <a:t>Grissel</a:t>
            </a:r>
            <a:r>
              <a:rPr kumimoji="0" lang="es-MX" sz="19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itchFamily="34" charset="0"/>
              </a:rPr>
              <a:t> Olivera</a:t>
            </a:r>
            <a:r>
              <a:rPr kumimoji="0" lang="es-MX" sz="19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itchFamily="34" charset="0"/>
              </a:rPr>
              <a:t> Martínez y </a:t>
            </a:r>
            <a:r>
              <a:rPr lang="es-MX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Cinthya</a:t>
            </a: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s-MX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Caamal</a:t>
            </a: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Olvera</a:t>
            </a:r>
            <a:endParaRPr kumimoji="0" lang="es-MX" sz="1900" b="1" i="0" u="none" strike="noStrike" kern="1200" cap="none" spc="0" normalizeH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03648" y="342900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698500" y="46038"/>
            <a:ext cx="8193980" cy="5746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200" b="1" kern="0" dirty="0" smtClean="0">
                <a:latin typeface="Tw Cen MT" pitchFamily="34" charset="0"/>
                <a:ea typeface="+mj-ea"/>
                <a:cs typeface="Prensa-Black"/>
              </a:rPr>
              <a:t>Contenido</a:t>
            </a:r>
            <a:endParaRPr kumimoji="0" lang="es-ES_tradnl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w Cen MT" pitchFamily="34" charset="0"/>
              <a:ea typeface="+mj-ea"/>
              <a:cs typeface="Prensa-Black"/>
            </a:endParaRPr>
          </a:p>
        </p:txBody>
      </p:sp>
      <p:sp>
        <p:nvSpPr>
          <p:cNvPr id="33" name="20 Marcador de contenido"/>
          <p:cNvSpPr txBox="1">
            <a:spLocks/>
          </p:cNvSpPr>
          <p:nvPr/>
        </p:nvSpPr>
        <p:spPr>
          <a:xfrm>
            <a:off x="2483768" y="1988840"/>
            <a:ext cx="504056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smtClean="0">
                <a:latin typeface="Tw Cen MT" pitchFamily="34" charset="0"/>
              </a:rPr>
              <a:t>Motivación</a:t>
            </a: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smtClean="0">
                <a:latin typeface="Tw Cen MT" pitchFamily="34" charset="0"/>
              </a:rPr>
              <a:t>Objetivos</a:t>
            </a: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smtClean="0">
                <a:latin typeface="Tw Cen MT" pitchFamily="34" charset="0"/>
              </a:rPr>
              <a:t>Revisión de la literatura</a:t>
            </a: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smtClean="0">
                <a:latin typeface="Tw Cen MT" pitchFamily="34" charset="0"/>
              </a:rPr>
              <a:t>Datos: </a:t>
            </a:r>
            <a:r>
              <a:rPr lang="es-MX" sz="2000" dirty="0" err="1" smtClean="0">
                <a:latin typeface="Tw Cen MT" pitchFamily="34" charset="0"/>
              </a:rPr>
              <a:t>EMOVI</a:t>
            </a:r>
            <a:r>
              <a:rPr lang="es-MX" sz="2000" dirty="0" smtClean="0">
                <a:latin typeface="Tw Cen MT" pitchFamily="34" charset="0"/>
              </a:rPr>
              <a:t>-</a:t>
            </a:r>
            <a:r>
              <a:rPr lang="es-MX" sz="2000" dirty="0" err="1" smtClean="0">
                <a:latin typeface="Tw Cen MT" pitchFamily="34" charset="0"/>
              </a:rPr>
              <a:t>MTY</a:t>
            </a:r>
            <a:r>
              <a:rPr lang="es-MX" sz="2000" dirty="0" smtClean="0">
                <a:latin typeface="Tw Cen MT" pitchFamily="34" charset="0"/>
              </a:rPr>
              <a:t> 2012</a:t>
            </a: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smtClean="0">
                <a:latin typeface="Tw Cen MT" pitchFamily="34" charset="0"/>
              </a:rPr>
              <a:t>Modelo empírico</a:t>
            </a: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smtClean="0">
                <a:latin typeface="Tw Cen MT" pitchFamily="34" charset="0"/>
              </a:rPr>
              <a:t>Reflexiones finales </a:t>
            </a: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r>
              <a:rPr lang="es-MX" sz="2000" dirty="0" err="1" smtClean="0">
                <a:latin typeface="Tw Cen MT" pitchFamily="34" charset="0"/>
              </a:rPr>
              <a:t>Extenciones</a:t>
            </a:r>
            <a:endParaRPr lang="es-MX" sz="2000" dirty="0" smtClean="0">
              <a:latin typeface="Tw Cen MT" pitchFamily="34" charset="0"/>
            </a:endParaRPr>
          </a:p>
          <a:p>
            <a:pPr marL="514350" indent="-514350" algn="just">
              <a:spcBef>
                <a:spcPts val="1200"/>
              </a:spcBef>
              <a:buBlip>
                <a:blip r:embed="rId3"/>
              </a:buBlip>
            </a:pPr>
            <a:endParaRPr lang="en-US" sz="2000" dirty="0" smtClean="0">
              <a:latin typeface="Tw Cen MT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619672" y="1484784"/>
            <a:ext cx="0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-27384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b="1" dirty="0" smtClean="0">
                <a:solidFill>
                  <a:schemeClr val="tx1"/>
                </a:solidFill>
                <a:latin typeface="Tw Cen MT" pitchFamily="34" charset="0"/>
              </a:rPr>
              <a:t>Motivación</a:t>
            </a: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1279301"/>
            <a:ext cx="7992888" cy="46699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 algn="just">
              <a:spcBef>
                <a:spcPts val="12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El capital humano determina la productividad e ingresos, pero la educación es la clave del capital humano (OCDE, 2010)</a:t>
            </a:r>
          </a:p>
          <a:p>
            <a:pPr marL="514350" indent="-514350" algn="just">
              <a:spcBef>
                <a:spcPts val="12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En el Informe sobre Movilidad Social en México (2013) se plantea que el origen de las personas es relevante para explicar la escolaridad final de los individuos y l</a:t>
            </a:r>
            <a:r>
              <a:rPr lang="es-ES_tradnl" dirty="0" smtClean="0">
                <a:latin typeface="Tw Cen MT" pitchFamily="34" charset="0"/>
              </a:rPr>
              <a:t>as personas con distintos orígenes sociales acceden a diferentes escuelas que divergen en disponibilidad de recursos y calidad de maestros</a:t>
            </a:r>
            <a:r>
              <a:rPr lang="es-MX" dirty="0" smtClean="0">
                <a:latin typeface="Tw Cen MT" pitchFamily="34" charset="0"/>
              </a:rPr>
              <a:t>  (OCDE, 2010)</a:t>
            </a:r>
          </a:p>
          <a:p>
            <a:pPr marL="514350" indent="-514350" algn="just">
              <a:spcBef>
                <a:spcPts val="12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El turno inciden en la terminación de la primaria.</a:t>
            </a:r>
          </a:p>
          <a:p>
            <a:pPr marL="514350" indent="-514350" algn="just">
              <a:spcBef>
                <a:spcPts val="1200"/>
              </a:spcBef>
              <a:buBlip>
                <a:blip r:embed="rId2"/>
              </a:buBlip>
            </a:pPr>
            <a:r>
              <a:rPr lang="en-US" dirty="0" err="1" smtClean="0">
                <a:latin typeface="Tw Cen MT" pitchFamily="34" charset="0"/>
              </a:rPr>
              <a:t>Existen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desigualdades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por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turno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escolar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caracter</a:t>
            </a:r>
            <a:r>
              <a:rPr lang="es-MX" dirty="0" err="1" smtClean="0">
                <a:latin typeface="Tw Cen MT" pitchFamily="34" charset="0"/>
              </a:rPr>
              <a:t>ísticas</a:t>
            </a:r>
            <a:r>
              <a:rPr lang="es-MX" dirty="0" smtClean="0">
                <a:latin typeface="Tw Cen MT" pitchFamily="34" charset="0"/>
              </a:rPr>
              <a:t> del alumno, calidad de los maestros y la infraestructura disponible</a:t>
            </a:r>
          </a:p>
          <a:p>
            <a:pPr marL="514350" indent="-514350" algn="just">
              <a:spcBef>
                <a:spcPts val="12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El objeto es analizar los factores que explican los logros educativos. Particularmente se quiere conocer si existe una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relaci</a:t>
            </a:r>
            <a:r>
              <a:rPr lang="es-MX" dirty="0" err="1" smtClean="0">
                <a:latin typeface="Tw Cen MT" pitchFamily="34" charset="0"/>
              </a:rPr>
              <a:t>ón</a:t>
            </a:r>
            <a:r>
              <a:rPr lang="es-MX" dirty="0" smtClean="0">
                <a:latin typeface="Tw Cen MT" pitchFamily="34" charset="0"/>
              </a:rPr>
              <a:t> entre turno escolar y terminación de un nivel educativo </a:t>
            </a:r>
          </a:p>
          <a:p>
            <a:pPr marL="514350" indent="-514350" algn="just">
              <a:spcBef>
                <a:spcPts val="1200"/>
              </a:spcBef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La información se obtienen de </a:t>
            </a:r>
            <a:r>
              <a:rPr lang="es-MX" dirty="0" err="1" smtClean="0">
                <a:latin typeface="Tw Cen MT" pitchFamily="34" charset="0"/>
              </a:rPr>
              <a:t>EMOVI</a:t>
            </a:r>
            <a:r>
              <a:rPr lang="es-MX" dirty="0" smtClean="0">
                <a:latin typeface="Tw Cen MT" pitchFamily="34" charset="0"/>
              </a:rPr>
              <a:t> –</a:t>
            </a:r>
            <a:r>
              <a:rPr lang="es-MX" dirty="0" err="1" smtClean="0">
                <a:latin typeface="Tw Cen MT" pitchFamily="34" charset="0"/>
              </a:rPr>
              <a:t>MTY</a:t>
            </a:r>
            <a:r>
              <a:rPr lang="es-MX" dirty="0" smtClean="0">
                <a:latin typeface="Tw Cen MT" pitchFamily="34" charset="0"/>
              </a:rPr>
              <a:t> (2012) .</a:t>
            </a:r>
            <a:endParaRPr lang="en-US" dirty="0" smtClean="0"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1279301"/>
            <a:ext cx="7992888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es-MX" sz="1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4" name="20 Marcador de contenido"/>
          <p:cNvSpPr txBox="1">
            <a:spLocks/>
          </p:cNvSpPr>
          <p:nvPr/>
        </p:nvSpPr>
        <p:spPr>
          <a:xfrm>
            <a:off x="755576" y="764704"/>
            <a:ext cx="7992888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2"/>
              </a:buBlip>
            </a:pPr>
            <a:endParaRPr lang="en-US" sz="1600" dirty="0" smtClean="0"/>
          </a:p>
          <a:p>
            <a:pPr marL="514350" indent="-514350" algn="just"/>
            <a:r>
              <a:rPr lang="es-MX" sz="1600" dirty="0" smtClean="0"/>
              <a:t> </a:t>
            </a:r>
          </a:p>
          <a:p>
            <a:pPr marL="514350" indent="-514350" algn="just"/>
            <a:r>
              <a:rPr lang="es-MX" sz="1600" dirty="0" smtClean="0"/>
              <a:t> 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99592" y="5733256"/>
            <a:ext cx="554461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9" name="4 Gráfico"/>
          <p:cNvGraphicFramePr/>
          <p:nvPr/>
        </p:nvGraphicFramePr>
        <p:xfrm>
          <a:off x="1115616" y="980728"/>
          <a:ext cx="72728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1187624" y="6135107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Fuente</a:t>
            </a:r>
            <a:r>
              <a:rPr lang="en-US" sz="1000" dirty="0" smtClean="0"/>
              <a:t>: </a:t>
            </a:r>
            <a:r>
              <a:rPr lang="es-MX" sz="1000" dirty="0" smtClean="0">
                <a:latin typeface="Tw Cen MT" pitchFamily="34" charset="0"/>
              </a:rPr>
              <a:t>elaboración propia con base en ENLACE (2013)</a:t>
            </a:r>
            <a:endParaRPr lang="es-MX" sz="1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Gráfico"/>
          <p:cNvGraphicFramePr/>
          <p:nvPr/>
        </p:nvGraphicFramePr>
        <p:xfrm>
          <a:off x="1331640" y="836712"/>
          <a:ext cx="734481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187624" y="6021288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Fuente</a:t>
            </a:r>
            <a:r>
              <a:rPr lang="en-US" sz="1000" dirty="0" smtClean="0"/>
              <a:t>: </a:t>
            </a:r>
            <a:r>
              <a:rPr lang="es-MX" sz="1000" dirty="0" smtClean="0">
                <a:latin typeface="Tw Cen MT" pitchFamily="34" charset="0"/>
              </a:rPr>
              <a:t>elaboración propia con base en ENLACE (2013)</a:t>
            </a:r>
            <a:endParaRPr lang="es-MX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1279301"/>
            <a:ext cx="7992888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es-MX" sz="1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4" name="20 Marcador de contenido"/>
          <p:cNvSpPr txBox="1">
            <a:spLocks/>
          </p:cNvSpPr>
          <p:nvPr/>
        </p:nvSpPr>
        <p:spPr>
          <a:xfrm>
            <a:off x="755576" y="764704"/>
            <a:ext cx="7992888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2"/>
              </a:buBlip>
            </a:pPr>
            <a:endParaRPr lang="en-US" sz="1600" dirty="0" smtClean="0"/>
          </a:p>
          <a:p>
            <a:pPr marL="514350" indent="-514350" algn="just"/>
            <a:r>
              <a:rPr lang="es-MX" sz="1600" dirty="0" smtClean="0"/>
              <a:t> </a:t>
            </a:r>
          </a:p>
          <a:p>
            <a:pPr marL="514350" indent="-514350" algn="just"/>
            <a:r>
              <a:rPr lang="es-MX" sz="1600" dirty="0" smtClean="0"/>
              <a:t> 	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187624" y="1340768"/>
          <a:ext cx="7279857" cy="3869378"/>
        </p:xfrm>
        <a:graphic>
          <a:graphicData uri="http://schemas.openxmlformats.org/drawingml/2006/table">
            <a:tbl>
              <a:tblPr/>
              <a:tblGrid>
                <a:gridCol w="729577"/>
                <a:gridCol w="645099"/>
                <a:gridCol w="839470"/>
                <a:gridCol w="645099"/>
                <a:gridCol w="645099"/>
                <a:gridCol w="839470"/>
                <a:gridCol w="645099"/>
                <a:gridCol w="645099"/>
                <a:gridCol w="839470"/>
                <a:gridCol w="806375"/>
              </a:tblGrid>
              <a:tr h="576064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Cuadro 1. ¿Quiénes terminan la universidad?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9965"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Terminó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Preparatoria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Secundaria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Primaria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61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Otro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Matutino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Otro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Matutino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Otro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Matutino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4972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147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582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712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630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Si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49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49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265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651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941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1592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688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2,199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7474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Fuente: elaboración propia con datos de </a:t>
                      </a:r>
                      <a:r>
                        <a:rPr lang="es-MX" sz="1400" b="0" i="0" u="none" strike="noStrike" dirty="0" err="1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EMOVI-MTY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(2012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548680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sz="16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1196751"/>
          <a:ext cx="6984776" cy="4313860"/>
        </p:xfrm>
        <a:graphic>
          <a:graphicData uri="http://schemas.openxmlformats.org/drawingml/2006/table">
            <a:tbl>
              <a:tblPr/>
              <a:tblGrid>
                <a:gridCol w="1277726"/>
                <a:gridCol w="865556"/>
                <a:gridCol w="1009066"/>
                <a:gridCol w="865556"/>
                <a:gridCol w="865556"/>
                <a:gridCol w="1009066"/>
                <a:gridCol w="1092250"/>
              </a:tblGrid>
              <a:tr h="50405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Cuadro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</a:t>
                      </a: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. ¿Quiénes terminan la preparatoria?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Terminó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Secundaria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Primaria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Otro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Matutino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Otro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Matutino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419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8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494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579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1,070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8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3244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8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Si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157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8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8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651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941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1592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688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86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9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" pitchFamily="34" charset="0"/>
                          <a:ea typeface="+mn-ea"/>
                          <a:cs typeface="+mn-cs"/>
                        </a:rPr>
                        <a:t>Fuente: elaboración propia con datos de </a:t>
                      </a:r>
                      <a:r>
                        <a:rPr kumimoji="0" lang="es-MX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" pitchFamily="34" charset="0"/>
                          <a:ea typeface="+mn-ea"/>
                          <a:cs typeface="+mn-cs"/>
                        </a:rPr>
                        <a:t>EMOVI-MTY</a:t>
                      </a: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" pitchFamily="34" charset="0"/>
                          <a:ea typeface="+mn-ea"/>
                          <a:cs typeface="+mn-cs"/>
                        </a:rPr>
                        <a:t> (2012)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836713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endParaRPr lang="es-MX" sz="1600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06821" y="1248475"/>
          <a:ext cx="4909395" cy="3764701"/>
        </p:xfrm>
        <a:graphic>
          <a:graphicData uri="http://schemas.openxmlformats.org/drawingml/2006/table">
            <a:tbl>
              <a:tblPr/>
              <a:tblGrid>
                <a:gridCol w="1152128"/>
                <a:gridCol w="1224136"/>
                <a:gridCol w="1142157"/>
                <a:gridCol w="1390974"/>
              </a:tblGrid>
              <a:tr h="50405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Cuadro 3. ¿Quiénes terminan la secundaria?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0299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Terminó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Primaria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44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Otro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Matutino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267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Si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421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1,093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1,514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688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1,511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2,199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029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%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792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" pitchFamily="34" charset="0"/>
                          <a:ea typeface="+mn-ea"/>
                          <a:cs typeface="+mn-cs"/>
                        </a:rPr>
                        <a:t>Fuente: elaboración propia con datos de </a:t>
                      </a:r>
                      <a:r>
                        <a:rPr kumimoji="0" lang="es-MX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" pitchFamily="34" charset="0"/>
                          <a:ea typeface="+mn-ea"/>
                          <a:cs typeface="+mn-cs"/>
                        </a:rPr>
                        <a:t>EMOVI-MTY</a:t>
                      </a: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" pitchFamily="34" charset="0"/>
                          <a:ea typeface="+mn-ea"/>
                          <a:cs typeface="+mn-cs"/>
                        </a:rPr>
                        <a:t> (2012)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3200" b="1" dirty="0" smtClean="0">
                <a:solidFill>
                  <a:schemeClr val="tx1"/>
                </a:solidFill>
              </a:rPr>
              <a:t>Objetivos </a:t>
            </a:r>
          </a:p>
        </p:txBody>
      </p:sp>
      <p:sp>
        <p:nvSpPr>
          <p:cNvPr id="8" name="20 Marcador de contenido"/>
          <p:cNvSpPr txBox="1">
            <a:spLocks/>
          </p:cNvSpPr>
          <p:nvPr/>
        </p:nvSpPr>
        <p:spPr>
          <a:xfrm>
            <a:off x="683568" y="764704"/>
            <a:ext cx="792088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2"/>
              </a:buBlip>
            </a:pPr>
            <a:endParaRPr lang="en-US" sz="1600" dirty="0" smtClean="0">
              <a:latin typeface="Tw Cen MT" pitchFamily="34" charset="0"/>
            </a:endParaRPr>
          </a:p>
          <a:p>
            <a:pPr marL="1074738" lvl="1" indent="-1074738" algn="just"/>
            <a:r>
              <a:rPr lang="es-MX" sz="2000" b="1" dirty="0" smtClean="0">
                <a:latin typeface="Tw Cen MT" pitchFamily="34" charset="0"/>
              </a:rPr>
              <a:t>General</a:t>
            </a:r>
            <a:r>
              <a:rPr lang="es-MX" dirty="0" smtClean="0">
                <a:latin typeface="Tw Cen MT" pitchFamily="34" charset="0"/>
              </a:rPr>
              <a:t>:</a:t>
            </a:r>
          </a:p>
          <a:p>
            <a:pPr marL="1074738" lvl="1" indent="-1074738" algn="just"/>
            <a:endParaRPr lang="es-MX" dirty="0" smtClean="0">
              <a:latin typeface="Tw Cen MT" pitchFamily="34" charset="0"/>
            </a:endParaRPr>
          </a:p>
          <a:p>
            <a:pPr marL="0" lvl="1" algn="just"/>
            <a:r>
              <a:rPr lang="es-MX" dirty="0" smtClean="0">
                <a:latin typeface="Tw Cen MT" pitchFamily="34" charset="0"/>
              </a:rPr>
              <a:t>Analizar si el turno previo incrementa la probabilidad de concluir los estudios para los siguientes niveles: a) la secundaria, b) la preparatoria y c) la universidad.</a:t>
            </a:r>
          </a:p>
          <a:p>
            <a:pPr marL="514350" lvl="1" indent="-514350" algn="just"/>
            <a:endParaRPr lang="es-MX" sz="1600" dirty="0" smtClean="0">
              <a:latin typeface="Tw Cen MT" pitchFamily="34" charset="0"/>
            </a:endParaRPr>
          </a:p>
          <a:p>
            <a:pPr marL="514350" lvl="1" indent="-514350" algn="just"/>
            <a:endParaRPr lang="es-MX" sz="1600" dirty="0" smtClean="0">
              <a:latin typeface="Tw Cen MT" pitchFamily="34" charset="0"/>
            </a:endParaRPr>
          </a:p>
          <a:p>
            <a:pPr marL="514350" lvl="1" indent="-514350" algn="just"/>
            <a:r>
              <a:rPr lang="es-MX" sz="2000" b="1" dirty="0" smtClean="0">
                <a:latin typeface="Tw Cen MT" pitchFamily="34" charset="0"/>
              </a:rPr>
              <a:t>Hipótesis:</a:t>
            </a:r>
            <a:endParaRPr lang="es-MX" sz="1600" b="1" dirty="0" smtClean="0">
              <a:latin typeface="Tw Cen MT" pitchFamily="34" charset="0"/>
            </a:endParaRPr>
          </a:p>
          <a:p>
            <a:pPr marL="971550" lvl="1" indent="-514350" algn="just"/>
            <a:endParaRPr lang="es-MX" dirty="0" smtClean="0">
              <a:latin typeface="Tw Cen MT" pitchFamily="34" charset="0"/>
            </a:endParaRPr>
          </a:p>
          <a:p>
            <a:pPr marL="457200" lvl="2" indent="-457200" algn="just">
              <a:buBlip>
                <a:blip r:embed="rId2"/>
              </a:buBlip>
            </a:pPr>
            <a:endParaRPr lang="es-MX" b="1" dirty="0" smtClean="0">
              <a:latin typeface="Tw Cen MT" pitchFamily="34" charset="0"/>
            </a:endParaRPr>
          </a:p>
          <a:p>
            <a:pPr marL="457200" lvl="2" indent="-457200" algn="just">
              <a:buBlip>
                <a:blip r:embed="rId2"/>
              </a:buBlip>
            </a:pPr>
            <a:r>
              <a:rPr lang="es-MX" dirty="0" smtClean="0">
                <a:latin typeface="Tw Cen MT" pitchFamily="34" charset="0"/>
              </a:rPr>
              <a:t> Los que cursaron en la mañana un nivel educativo previo logran terminar niveles educativos posteriores.</a:t>
            </a:r>
          </a:p>
          <a:p>
            <a:pPr marL="457200" lvl="2" indent="-457200" algn="just"/>
            <a:endParaRPr lang="es-MX" dirty="0" smtClean="0">
              <a:latin typeface="Tw Cen MT" pitchFamily="34" charset="0"/>
            </a:endParaRPr>
          </a:p>
          <a:p>
            <a:pPr marL="457200" lvl="2" indent="-457200" algn="just">
              <a:buFont typeface="Arial" pitchFamily="34" charset="0"/>
              <a:buChar char="•"/>
            </a:pPr>
            <a:endParaRPr lang="es-MX" sz="1600" dirty="0" smtClean="0">
              <a:latin typeface="Tw Cen MT" pitchFamily="34" charset="0"/>
            </a:endParaRPr>
          </a:p>
          <a:p>
            <a:pPr marL="457200" lvl="2" indent="-457200" algn="just">
              <a:buFont typeface="Arial" pitchFamily="34" charset="0"/>
              <a:buChar char="•"/>
            </a:pPr>
            <a:endParaRPr lang="es-MX" sz="1600" dirty="0" smtClean="0">
              <a:latin typeface="Tw Cen MT" pitchFamily="34" charset="0"/>
            </a:endParaRPr>
          </a:p>
          <a:p>
            <a:pPr marL="971550" lvl="1" indent="-514350" algn="just">
              <a:buFont typeface="+mj-lt"/>
              <a:buAutoNum type="arabicPeriod"/>
            </a:pPr>
            <a:endParaRPr lang="es-MX" sz="1600" dirty="0" smtClean="0">
              <a:latin typeface="Tw Cen MT" pitchFamily="34" charset="0"/>
            </a:endParaRPr>
          </a:p>
          <a:p>
            <a:pPr marL="971550" lvl="1" indent="-514350" algn="just">
              <a:buFont typeface="+mj-lt"/>
              <a:buAutoNum type="arabicPeriod"/>
            </a:pPr>
            <a:endParaRPr lang="es-MX" sz="1600" dirty="0" smtClean="0">
              <a:latin typeface="Tw Cen MT" pitchFamily="34" charset="0"/>
            </a:endParaRPr>
          </a:p>
          <a:p>
            <a:pPr marL="971550" lvl="1" indent="-514350" algn="just">
              <a:buFont typeface="+mj-lt"/>
              <a:buAutoNum type="arabicPeriod"/>
            </a:pPr>
            <a:endParaRPr lang="es-MX" sz="1600" dirty="0" smtClean="0">
              <a:latin typeface="Tw Cen MT" pitchFamily="34" charset="0"/>
            </a:endParaRPr>
          </a:p>
          <a:p>
            <a:pPr marL="971550" lvl="1" indent="-514350" algn="just">
              <a:buFont typeface="+mj-lt"/>
              <a:buAutoNum type="arabicPeriod"/>
            </a:pPr>
            <a:endParaRPr lang="es-MX" sz="1600" dirty="0" smtClean="0">
              <a:latin typeface="Tw Cen MT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6727</TotalTime>
  <Words>1790</Words>
  <Application>Microsoft Office PowerPoint</Application>
  <PresentationFormat>Presentación en pantalla (4:3)</PresentationFormat>
  <Paragraphs>593</Paragraphs>
  <Slides>19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Tema de Office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Grissel Olivera</dc:creator>
  <cp:lastModifiedBy>Griss</cp:lastModifiedBy>
  <cp:revision>308</cp:revision>
  <dcterms:created xsi:type="dcterms:W3CDTF">2012-04-23T21:00:12Z</dcterms:created>
  <dcterms:modified xsi:type="dcterms:W3CDTF">2015-09-25T13:35:41Z</dcterms:modified>
</cp:coreProperties>
</file>